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notesSlides/notesSlide2.xml" ContentType="application/vnd.openxmlformats-officedocument.presentationml.notesSl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64"/>
  </p:notesMasterIdLst>
  <p:sldIdLst>
    <p:sldId id="278" r:id="rId5"/>
    <p:sldId id="279" r:id="rId6"/>
    <p:sldId id="291" r:id="rId7"/>
    <p:sldId id="281" r:id="rId8"/>
    <p:sldId id="280" r:id="rId9"/>
    <p:sldId id="296" r:id="rId10"/>
    <p:sldId id="292" r:id="rId11"/>
    <p:sldId id="283" r:id="rId12"/>
    <p:sldId id="297" r:id="rId13"/>
    <p:sldId id="295" r:id="rId14"/>
    <p:sldId id="285" r:id="rId15"/>
    <p:sldId id="287" r:id="rId16"/>
    <p:sldId id="293" r:id="rId17"/>
    <p:sldId id="286" r:id="rId18"/>
    <p:sldId id="289" r:id="rId19"/>
    <p:sldId id="294" r:id="rId20"/>
    <p:sldId id="288" r:id="rId21"/>
    <p:sldId id="290" r:id="rId22"/>
    <p:sldId id="298" r:id="rId23"/>
    <p:sldId id="302" r:id="rId24"/>
    <p:sldId id="299" r:id="rId25"/>
    <p:sldId id="303" r:id="rId26"/>
    <p:sldId id="310" r:id="rId27"/>
    <p:sldId id="311" r:id="rId28"/>
    <p:sldId id="300" r:id="rId29"/>
    <p:sldId id="304" r:id="rId30"/>
    <p:sldId id="306" r:id="rId31"/>
    <p:sldId id="307" r:id="rId32"/>
    <p:sldId id="301" r:id="rId33"/>
    <p:sldId id="305" r:id="rId34"/>
    <p:sldId id="309" r:id="rId35"/>
    <p:sldId id="308" r:id="rId36"/>
    <p:sldId id="313" r:id="rId37"/>
    <p:sldId id="318" r:id="rId38"/>
    <p:sldId id="317" r:id="rId39"/>
    <p:sldId id="319" r:id="rId40"/>
    <p:sldId id="320" r:id="rId41"/>
    <p:sldId id="321" r:id="rId42"/>
    <p:sldId id="324" r:id="rId43"/>
    <p:sldId id="316" r:id="rId44"/>
    <p:sldId id="322" r:id="rId45"/>
    <p:sldId id="325" r:id="rId46"/>
    <p:sldId id="326" r:id="rId47"/>
    <p:sldId id="327" r:id="rId48"/>
    <p:sldId id="328" r:id="rId49"/>
    <p:sldId id="315" r:id="rId50"/>
    <p:sldId id="339" r:id="rId51"/>
    <p:sldId id="340" r:id="rId52"/>
    <p:sldId id="342" r:id="rId53"/>
    <p:sldId id="344" r:id="rId54"/>
    <p:sldId id="333" r:id="rId55"/>
    <p:sldId id="314" r:id="rId56"/>
    <p:sldId id="338" r:id="rId57"/>
    <p:sldId id="341" r:id="rId58"/>
    <p:sldId id="343" r:id="rId59"/>
    <p:sldId id="334" r:id="rId60"/>
    <p:sldId id="331" r:id="rId61"/>
    <p:sldId id="345" r:id="rId62"/>
    <p:sldId id="28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19" autoAdjust="0"/>
  </p:normalViewPr>
  <p:slideViewPr>
    <p:cSldViewPr snapToGrid="0">
      <p:cViewPr varScale="1">
        <p:scale>
          <a:sx n="73" d="100"/>
          <a:sy n="73" d="100"/>
        </p:scale>
        <p:origin x="107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byarup Pal" userId="57b1b906c98f2e75" providerId="LiveId" clId="{5E2F0297-53E0-472F-BEB4-D97A13425240}"/>
    <pc:docChg chg="undo custSel addSld modSld sldOrd">
      <pc:chgData name="Dibyarup Pal" userId="57b1b906c98f2e75" providerId="LiveId" clId="{5E2F0297-53E0-472F-BEB4-D97A13425240}" dt="2024-12-15T00:49:26.427" v="70" actId="20577"/>
      <pc:docMkLst>
        <pc:docMk/>
      </pc:docMkLst>
      <pc:sldChg chg="modSp mod">
        <pc:chgData name="Dibyarup Pal" userId="57b1b906c98f2e75" providerId="LiveId" clId="{5E2F0297-53E0-472F-BEB4-D97A13425240}" dt="2024-12-14T23:22:25.579" v="10" actId="14100"/>
        <pc:sldMkLst>
          <pc:docMk/>
          <pc:sldMk cId="4167884232" sldId="278"/>
        </pc:sldMkLst>
        <pc:spChg chg="mod">
          <ac:chgData name="Dibyarup Pal" userId="57b1b906c98f2e75" providerId="LiveId" clId="{5E2F0297-53E0-472F-BEB4-D97A13425240}" dt="2024-12-14T23:22:25.579" v="10" actId="14100"/>
          <ac:spMkLst>
            <pc:docMk/>
            <pc:sldMk cId="4167884232" sldId="278"/>
            <ac:spMk id="3" creationId="{DB93FB3F-A8D4-46D3-A1C6-C79C64563729}"/>
          </ac:spMkLst>
        </pc:spChg>
      </pc:sldChg>
      <pc:sldChg chg="modSp mod">
        <pc:chgData name="Dibyarup Pal" userId="57b1b906c98f2e75" providerId="LiveId" clId="{5E2F0297-53E0-472F-BEB4-D97A13425240}" dt="2024-12-15T00:18:15.960" v="66" actId="20577"/>
        <pc:sldMkLst>
          <pc:docMk/>
          <pc:sldMk cId="1700982737" sldId="297"/>
        </pc:sldMkLst>
        <pc:spChg chg="mod">
          <ac:chgData name="Dibyarup Pal" userId="57b1b906c98f2e75" providerId="LiveId" clId="{5E2F0297-53E0-472F-BEB4-D97A13425240}" dt="2024-12-15T00:18:15.960" v="66" actId="20577"/>
          <ac:spMkLst>
            <pc:docMk/>
            <pc:sldMk cId="1700982737" sldId="297"/>
            <ac:spMk id="3" creationId="{716B0A46-FCE7-6132-8BC0-F93927319D5A}"/>
          </ac:spMkLst>
        </pc:spChg>
      </pc:sldChg>
      <pc:sldChg chg="modSp mod">
        <pc:chgData name="Dibyarup Pal" userId="57b1b906c98f2e75" providerId="LiveId" clId="{5E2F0297-53E0-472F-BEB4-D97A13425240}" dt="2024-12-15T00:49:26.427" v="70" actId="20577"/>
        <pc:sldMkLst>
          <pc:docMk/>
          <pc:sldMk cId="2231495160" sldId="306"/>
        </pc:sldMkLst>
        <pc:spChg chg="mod">
          <ac:chgData name="Dibyarup Pal" userId="57b1b906c98f2e75" providerId="LiveId" clId="{5E2F0297-53E0-472F-BEB4-D97A13425240}" dt="2024-12-15T00:49:26.427" v="70" actId="20577"/>
          <ac:spMkLst>
            <pc:docMk/>
            <pc:sldMk cId="2231495160" sldId="306"/>
            <ac:spMk id="6" creationId="{3A6092B0-4FDD-8A04-F1AA-8B11223EB649}"/>
          </ac:spMkLst>
        </pc:spChg>
      </pc:sldChg>
      <pc:sldChg chg="delSp modSp add mod ord">
        <pc:chgData name="Dibyarup Pal" userId="57b1b906c98f2e75" providerId="LiveId" clId="{5E2F0297-53E0-472F-BEB4-D97A13425240}" dt="2024-12-14T23:50:44.428" v="63" actId="1076"/>
        <pc:sldMkLst>
          <pc:docMk/>
          <pc:sldMk cId="2266175316" sldId="345"/>
        </pc:sldMkLst>
        <pc:spChg chg="mod">
          <ac:chgData name="Dibyarup Pal" userId="57b1b906c98f2e75" providerId="LiveId" clId="{5E2F0297-53E0-472F-BEB4-D97A13425240}" dt="2024-12-14T23:50:44.428" v="63" actId="1076"/>
          <ac:spMkLst>
            <pc:docMk/>
            <pc:sldMk cId="2266175316" sldId="345"/>
            <ac:spMk id="2" creationId="{751B7CA5-FAD6-B821-16B3-5DA0AEEEB116}"/>
          </ac:spMkLst>
        </pc:spChg>
        <pc:spChg chg="mod">
          <ac:chgData name="Dibyarup Pal" userId="57b1b906c98f2e75" providerId="LiveId" clId="{5E2F0297-53E0-472F-BEB4-D97A13425240}" dt="2024-12-14T23:48:12.197" v="61" actId="1076"/>
          <ac:spMkLst>
            <pc:docMk/>
            <pc:sldMk cId="2266175316" sldId="345"/>
            <ac:spMk id="24" creationId="{04629924-9BEC-6020-1C6B-082F9928D637}"/>
          </ac:spMkLst>
        </pc:spChg>
        <pc:picChg chg="del">
          <ac:chgData name="Dibyarup Pal" userId="57b1b906c98f2e75" providerId="LiveId" clId="{5E2F0297-53E0-472F-BEB4-D97A13425240}" dt="2024-12-14T23:47:18.208" v="38" actId="478"/>
          <ac:picMkLst>
            <pc:docMk/>
            <pc:sldMk cId="2266175316" sldId="345"/>
            <ac:picMk id="5" creationId="{B7634992-625E-3BB5-F61B-132E96E9B8C6}"/>
          </ac:picMkLst>
        </pc:picChg>
        <pc:picChg chg="del">
          <ac:chgData name="Dibyarup Pal" userId="57b1b906c98f2e75" providerId="LiveId" clId="{5E2F0297-53E0-472F-BEB4-D97A13425240}" dt="2024-12-14T23:47:14.800" v="37" actId="478"/>
          <ac:picMkLst>
            <pc:docMk/>
            <pc:sldMk cId="2266175316" sldId="345"/>
            <ac:picMk id="6" creationId="{5B12911B-6B33-869A-CEA3-ABD96222BB6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7BF6D-A1B9-F7CB-0D22-A42684191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D8FBCC-5EE3-2AD4-ECC6-B5B7CA1B4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3BFD4-D1D0-46A1-15F3-B88BC68668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E67F7F-3D08-940C-A5DF-F9278B437A9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386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7FDD4-AA38-786F-FDE2-B3ED4C153C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B34ECC-1660-9961-B2FC-A413D3D311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992CD4-832F-C90F-3C4C-933DD41D29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3C13BA-A863-539D-BCA5-D9A2FAD9CB6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872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12/15/2024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12/15/2024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6.xml"/><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7.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8.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9.xml"/><Relationship Id="rId4" Type="http://schemas.openxmlformats.org/officeDocument/2006/relationships/image" Target="../media/image6.jpe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0.xml"/><Relationship Id="rId4" Type="http://schemas.openxmlformats.org/officeDocument/2006/relationships/image" Target="../media/image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1.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2.xml"/><Relationship Id="rId4" Type="http://schemas.openxmlformats.org/officeDocument/2006/relationships/image" Target="../media/image6.jpeg"/></Relationships>
</file>

<file path=ppt/slides/_rels/slide34.xml.rels><?xml version="1.0" encoding="UTF-8" standalone="yes"?>
<Relationships xmlns="http://schemas.openxmlformats.org/package/2006/relationships"><Relationship Id="rId8" Type="http://schemas.openxmlformats.org/officeDocument/2006/relationships/hyperlink" Target="https://www.kaggle.com/code/dibyaruppal/har-3-network" TargetMode="External"/><Relationship Id="rId3" Type="http://schemas.openxmlformats.org/officeDocument/2006/relationships/notesSlide" Target="../notesSlides/notesSlide2.xml"/><Relationship Id="rId7" Type="http://schemas.openxmlformats.org/officeDocument/2006/relationships/hyperlink" Target="https://www.kaggle.com/code/dibyaruppal/har-spatial" TargetMode="External"/><Relationship Id="rId12"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13.xml"/><Relationship Id="rId6" Type="http://schemas.openxmlformats.org/officeDocument/2006/relationships/image" Target="../media/image8.png"/><Relationship Id="rId11" Type="http://schemas.openxmlformats.org/officeDocument/2006/relationships/image" Target="../media/image27.png"/><Relationship Id="rId5" Type="http://schemas.openxmlformats.org/officeDocument/2006/relationships/image" Target="../media/image7.jpeg"/><Relationship Id="rId10" Type="http://schemas.openxmlformats.org/officeDocument/2006/relationships/hyperlink" Target="https://www.kaggle.com/code/dibyaruppal/har-cross-val" TargetMode="External"/><Relationship Id="rId4" Type="http://schemas.openxmlformats.org/officeDocument/2006/relationships/image" Target="../media/image1.jpeg"/><Relationship Id="rId9" Type="http://schemas.openxmlformats.org/officeDocument/2006/relationships/hyperlink" Target="https://www.kaggle.com/code/dibyaruppal/har-new"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4.xml"/><Relationship Id="rId4" Type="http://schemas.openxmlformats.org/officeDocument/2006/relationships/image" Target="../media/image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5.xml"/><Relationship Id="rId4" Type="http://schemas.openxmlformats.org/officeDocument/2006/relationships/image" Target="../media/image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6.xml"/><Relationship Id="rId4" Type="http://schemas.openxmlformats.org/officeDocument/2006/relationships/image" Target="../media/image6.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7.xml"/><Relationship Id="rId4" Type="http://schemas.openxmlformats.org/officeDocument/2006/relationships/image" Target="../media/image6.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8.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524263" y="1420484"/>
            <a:ext cx="3246505" cy="1261241"/>
          </a:xfrm>
        </p:spPr>
        <p:txBody>
          <a:bodyPr>
            <a:normAutofit/>
          </a:bodyPr>
          <a:lstStyle/>
          <a:p>
            <a:r>
              <a:rPr lang="en-US" sz="4000" dirty="0"/>
              <a:t>Project Elective  (AIM 801)</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203100" y="3197442"/>
            <a:ext cx="3888829" cy="2240074"/>
          </a:xfrm>
        </p:spPr>
        <p:txBody>
          <a:bodyPr>
            <a:noAutofit/>
          </a:bodyPr>
          <a:lstStyle/>
          <a:p>
            <a:pPr algn="l"/>
            <a:r>
              <a:rPr lang="en-US" sz="2000" dirty="0">
                <a:solidFill>
                  <a:schemeClr val="tx2"/>
                </a:solidFill>
              </a:rPr>
              <a:t>Under the guidance of </a:t>
            </a:r>
          </a:p>
          <a:p>
            <a:pPr algn="l"/>
            <a:r>
              <a:rPr lang="en-US" sz="2000" dirty="0">
                <a:solidFill>
                  <a:schemeClr val="tx2"/>
                </a:solidFill>
              </a:rPr>
              <a:t>Prof. Dinesh Babu and </a:t>
            </a:r>
            <a:r>
              <a:rPr lang="en-IN" sz="2000" dirty="0">
                <a:solidFill>
                  <a:schemeClr val="tx2"/>
                </a:solidFill>
              </a:rPr>
              <a:t>Antara Roy Choudhury</a:t>
            </a:r>
            <a:r>
              <a:rPr lang="en-US" sz="2000" dirty="0">
                <a:solidFill>
                  <a:schemeClr val="tx2"/>
                </a:solidFill>
              </a:rPr>
              <a:t>		   </a:t>
            </a:r>
          </a:p>
          <a:p>
            <a:pPr algn="l"/>
            <a:endParaRPr lang="en-US" sz="2000" dirty="0">
              <a:solidFill>
                <a:schemeClr val="tx2"/>
              </a:solidFill>
            </a:endParaRPr>
          </a:p>
          <a:p>
            <a:pPr algn="l"/>
            <a:r>
              <a:rPr lang="en-US" sz="2000" dirty="0">
                <a:solidFill>
                  <a:schemeClr val="tx2"/>
                </a:solidFill>
              </a:rPr>
              <a:t> 				- By Dibyarup Pal</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524263" y="2886918"/>
            <a:ext cx="3246505" cy="1084153"/>
          </a:xfrm>
        </p:spPr>
        <p:txBody>
          <a:bodyPr>
            <a:normAutofit/>
          </a:bodyPr>
          <a:lstStyle/>
          <a:p>
            <a:r>
              <a:rPr lang="en-US" sz="6600" dirty="0"/>
              <a:t>Paper 3 </a:t>
            </a:r>
          </a:p>
        </p:txBody>
      </p:sp>
    </p:spTree>
    <p:extLst>
      <p:ext uri="{BB962C8B-B14F-4D97-AF65-F5344CB8AC3E}">
        <p14:creationId xmlns:p14="http://schemas.microsoft.com/office/powerpoint/2010/main" val="414075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953EC-E430-67CD-C5BE-CEEE719A2E9B}"/>
              </a:ext>
            </a:extLst>
          </p:cNvPr>
          <p:cNvSpPr>
            <a:spLocks noGrp="1"/>
          </p:cNvSpPr>
          <p:nvPr>
            <p:ph type="title"/>
          </p:nvPr>
        </p:nvSpPr>
        <p:spPr>
          <a:xfrm>
            <a:off x="919119" y="133537"/>
            <a:ext cx="10353762" cy="1257300"/>
          </a:xfrm>
        </p:spPr>
        <p:txBody>
          <a:bodyPr>
            <a:normAutofit fontScale="90000"/>
          </a:bodyPr>
          <a:lstStyle/>
          <a:p>
            <a:r>
              <a:rPr lang="en-US" dirty="0"/>
              <a:t>Human Activity Recognition Vision Based Pose Detection</a:t>
            </a:r>
            <a:endParaRPr lang="en-IN" dirty="0"/>
          </a:p>
        </p:txBody>
      </p:sp>
      <p:pic>
        <p:nvPicPr>
          <p:cNvPr id="4" name="Picture 3">
            <a:extLst>
              <a:ext uri="{FF2B5EF4-FFF2-40B4-BE49-F238E27FC236}">
                <a16:creationId xmlns:a16="http://schemas.microsoft.com/office/drawing/2014/main" id="{0B3CF4E2-32F4-5C54-6D87-23AC653EA324}"/>
              </a:ext>
            </a:extLst>
          </p:cNvPr>
          <p:cNvPicPr>
            <a:picLocks noChangeAspect="1"/>
          </p:cNvPicPr>
          <p:nvPr/>
        </p:nvPicPr>
        <p:blipFill>
          <a:blip r:embed="rId2"/>
          <a:stretch>
            <a:fillRect/>
          </a:stretch>
        </p:blipFill>
        <p:spPr>
          <a:xfrm>
            <a:off x="334594" y="1390568"/>
            <a:ext cx="3046235" cy="2962688"/>
          </a:xfrm>
          <a:prstGeom prst="rect">
            <a:avLst/>
          </a:prstGeom>
        </p:spPr>
      </p:pic>
      <p:pic>
        <p:nvPicPr>
          <p:cNvPr id="8" name="Content Placeholder 7">
            <a:extLst>
              <a:ext uri="{FF2B5EF4-FFF2-40B4-BE49-F238E27FC236}">
                <a16:creationId xmlns:a16="http://schemas.microsoft.com/office/drawing/2014/main" id="{AABB11FA-BBC6-6856-D77D-5E5CAAC2DC57}"/>
              </a:ext>
            </a:extLst>
          </p:cNvPr>
          <p:cNvPicPr>
            <a:picLocks noChangeAspect="1"/>
          </p:cNvPicPr>
          <p:nvPr/>
        </p:nvPicPr>
        <p:blipFill>
          <a:blip r:embed="rId3"/>
          <a:stretch>
            <a:fillRect/>
          </a:stretch>
        </p:blipFill>
        <p:spPr>
          <a:xfrm>
            <a:off x="7284768" y="3761775"/>
            <a:ext cx="4572638" cy="2962688"/>
          </a:xfrm>
          <a:prstGeom prst="rect">
            <a:avLst/>
          </a:prstGeom>
        </p:spPr>
      </p:pic>
      <p:sp>
        <p:nvSpPr>
          <p:cNvPr id="5" name="TextBox 4">
            <a:extLst>
              <a:ext uri="{FF2B5EF4-FFF2-40B4-BE49-F238E27FC236}">
                <a16:creationId xmlns:a16="http://schemas.microsoft.com/office/drawing/2014/main" id="{B470976A-B1D0-70F0-B5ED-A649F9B685CB}"/>
              </a:ext>
            </a:extLst>
          </p:cNvPr>
          <p:cNvSpPr txBox="1"/>
          <p:nvPr/>
        </p:nvSpPr>
        <p:spPr>
          <a:xfrm>
            <a:off x="3499946" y="1390837"/>
            <a:ext cx="7772936" cy="2031325"/>
          </a:xfrm>
          <a:prstGeom prst="rect">
            <a:avLst/>
          </a:prstGeom>
          <a:noFill/>
        </p:spPr>
        <p:txBody>
          <a:bodyPr wrap="square" rtlCol="0">
            <a:spAutoFit/>
          </a:bodyPr>
          <a:lstStyle/>
          <a:p>
            <a:pPr algn="just"/>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 </a:t>
            </a:r>
            <a:r>
              <a:rPr lang="en-US" b="1"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ConvLSTM</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cell is an LSTM network variation that contains convolutional functions inside the circuit. It's an LSTM having convolution embedded into its structure that enables you to detect geographical data properties while taking temporal interactions into account. This method efficiently identifies geometric correlations inside each frame as well as temporal correlations between distinct frames in video categorization. Because of its convolutional design,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ConvLSTM</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can take 3-dimensional inputs (width, height, number of channels).</a:t>
            </a: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7" name="TextBox 6">
            <a:extLst>
              <a:ext uri="{FF2B5EF4-FFF2-40B4-BE49-F238E27FC236}">
                <a16:creationId xmlns:a16="http://schemas.microsoft.com/office/drawing/2014/main" id="{764317CF-811E-34A6-BABB-E05A1A250EF7}"/>
              </a:ext>
            </a:extLst>
          </p:cNvPr>
          <p:cNvSpPr txBox="1"/>
          <p:nvPr/>
        </p:nvSpPr>
        <p:spPr>
          <a:xfrm>
            <a:off x="919118" y="4508938"/>
            <a:ext cx="6206895" cy="2308324"/>
          </a:xfrm>
          <a:prstGeom prst="rect">
            <a:avLst/>
          </a:prstGeom>
          <a:noFill/>
        </p:spPr>
        <p:txBody>
          <a:bodyPr wrap="square" rtlCol="0">
            <a:spAutoFit/>
          </a:bodyPr>
          <a:lstStyle/>
          <a:p>
            <a:pPr algn="just"/>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Long-Term Recurrent Convolutional Network (LRCN)</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which integrates CNN as well as LSTM layers together into a unified framework. To represent the time series, a deep neural network is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utilised</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to retrieve spatial characteristics from frames, and the collected characteristics are supplied to the LSTM layer through each time interval. In this manner, the network can be trained spatiotemporal properties automatically in end-to-end learning and develops a reliable prediction. </a:t>
            </a: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87605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09E11-71EF-8915-AC15-640BDBC496E2}"/>
              </a:ext>
            </a:extLst>
          </p:cNvPr>
          <p:cNvSpPr>
            <a:spLocks noGrp="1"/>
          </p:cNvSpPr>
          <p:nvPr>
            <p:ph type="title"/>
          </p:nvPr>
        </p:nvSpPr>
        <p:spPr>
          <a:xfrm>
            <a:off x="1" y="147145"/>
            <a:ext cx="3342290" cy="599090"/>
          </a:xfrm>
        </p:spPr>
        <p:txBody>
          <a:bodyPr>
            <a:normAutofit fontScale="90000"/>
          </a:bodyPr>
          <a:lstStyle/>
          <a:p>
            <a:r>
              <a:rPr lang="en-IN" sz="2200" dirty="0"/>
              <a:t>Accuracy and loss of </a:t>
            </a:r>
            <a:r>
              <a:rPr lang="en-IN" sz="2200" dirty="0" err="1"/>
              <a:t>convLSTM</a:t>
            </a:r>
            <a:endParaRPr lang="en-IN" dirty="0"/>
          </a:p>
        </p:txBody>
      </p:sp>
      <p:pic>
        <p:nvPicPr>
          <p:cNvPr id="16" name="Content Placeholder 15">
            <a:extLst>
              <a:ext uri="{FF2B5EF4-FFF2-40B4-BE49-F238E27FC236}">
                <a16:creationId xmlns:a16="http://schemas.microsoft.com/office/drawing/2014/main" id="{25D8FA0E-2995-823D-7D2D-B91175509893}"/>
              </a:ext>
            </a:extLst>
          </p:cNvPr>
          <p:cNvPicPr>
            <a:picLocks noGrp="1" noChangeAspect="1"/>
          </p:cNvPicPr>
          <p:nvPr>
            <p:ph sz="half" idx="2"/>
          </p:nvPr>
        </p:nvPicPr>
        <p:blipFill>
          <a:blip r:embed="rId2"/>
          <a:stretch>
            <a:fillRect/>
          </a:stretch>
        </p:blipFill>
        <p:spPr>
          <a:xfrm>
            <a:off x="8479543" y="746236"/>
            <a:ext cx="3485073" cy="2916456"/>
          </a:xfrm>
        </p:spPr>
      </p:pic>
      <p:pic>
        <p:nvPicPr>
          <p:cNvPr id="12" name="Content Placeholder 11">
            <a:extLst>
              <a:ext uri="{FF2B5EF4-FFF2-40B4-BE49-F238E27FC236}">
                <a16:creationId xmlns:a16="http://schemas.microsoft.com/office/drawing/2014/main" id="{814F418A-2506-BB0E-3ECA-F7A1B6A92CE6}"/>
              </a:ext>
            </a:extLst>
          </p:cNvPr>
          <p:cNvPicPr>
            <a:picLocks noGrp="1" noChangeAspect="1"/>
          </p:cNvPicPr>
          <p:nvPr>
            <p:ph sz="half" idx="1"/>
          </p:nvPr>
        </p:nvPicPr>
        <p:blipFill>
          <a:blip r:embed="rId3"/>
          <a:stretch>
            <a:fillRect/>
          </a:stretch>
        </p:blipFill>
        <p:spPr>
          <a:xfrm>
            <a:off x="198335" y="841459"/>
            <a:ext cx="3049981" cy="2821232"/>
          </a:xfrm>
        </p:spPr>
      </p:pic>
      <p:pic>
        <p:nvPicPr>
          <p:cNvPr id="14" name="Picture 13">
            <a:extLst>
              <a:ext uri="{FF2B5EF4-FFF2-40B4-BE49-F238E27FC236}">
                <a16:creationId xmlns:a16="http://schemas.microsoft.com/office/drawing/2014/main" id="{333E8651-A0F6-EDD9-DE95-D8B728C819E1}"/>
              </a:ext>
            </a:extLst>
          </p:cNvPr>
          <p:cNvPicPr>
            <a:picLocks noChangeAspect="1"/>
          </p:cNvPicPr>
          <p:nvPr/>
        </p:nvPicPr>
        <p:blipFill>
          <a:blip r:embed="rId4"/>
          <a:stretch>
            <a:fillRect/>
          </a:stretch>
        </p:blipFill>
        <p:spPr>
          <a:xfrm>
            <a:off x="198335" y="3686503"/>
            <a:ext cx="3049982" cy="3024352"/>
          </a:xfrm>
          <a:prstGeom prst="rect">
            <a:avLst/>
          </a:prstGeom>
        </p:spPr>
      </p:pic>
      <p:pic>
        <p:nvPicPr>
          <p:cNvPr id="18" name="Picture 17">
            <a:extLst>
              <a:ext uri="{FF2B5EF4-FFF2-40B4-BE49-F238E27FC236}">
                <a16:creationId xmlns:a16="http://schemas.microsoft.com/office/drawing/2014/main" id="{E3D04950-0A2C-0FB5-B1C2-9043BAE5353A}"/>
              </a:ext>
            </a:extLst>
          </p:cNvPr>
          <p:cNvPicPr>
            <a:picLocks noChangeAspect="1"/>
          </p:cNvPicPr>
          <p:nvPr/>
        </p:nvPicPr>
        <p:blipFill>
          <a:blip r:embed="rId5"/>
          <a:stretch>
            <a:fillRect/>
          </a:stretch>
        </p:blipFill>
        <p:spPr>
          <a:xfrm>
            <a:off x="8479542" y="3686503"/>
            <a:ext cx="3485073" cy="2976641"/>
          </a:xfrm>
          <a:prstGeom prst="rect">
            <a:avLst/>
          </a:prstGeom>
        </p:spPr>
      </p:pic>
      <p:sp>
        <p:nvSpPr>
          <p:cNvPr id="19" name="Title 1">
            <a:extLst>
              <a:ext uri="{FF2B5EF4-FFF2-40B4-BE49-F238E27FC236}">
                <a16:creationId xmlns:a16="http://schemas.microsoft.com/office/drawing/2014/main" id="{C78547D6-B780-CC89-3B2F-E915A10C3203}"/>
              </a:ext>
            </a:extLst>
          </p:cNvPr>
          <p:cNvSpPr txBox="1">
            <a:spLocks/>
          </p:cNvSpPr>
          <p:nvPr/>
        </p:nvSpPr>
        <p:spPr>
          <a:xfrm>
            <a:off x="8298382" y="147145"/>
            <a:ext cx="3847391" cy="59909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200" dirty="0"/>
              <a:t>Accuracy and loss of LRCN</a:t>
            </a:r>
            <a:endParaRPr lang="en-IN" dirty="0"/>
          </a:p>
        </p:txBody>
      </p:sp>
      <p:sp>
        <p:nvSpPr>
          <p:cNvPr id="20" name="TextBox 19">
            <a:extLst>
              <a:ext uri="{FF2B5EF4-FFF2-40B4-BE49-F238E27FC236}">
                <a16:creationId xmlns:a16="http://schemas.microsoft.com/office/drawing/2014/main" id="{9B36C770-8617-3238-DA6D-54EF152D18D6}"/>
              </a:ext>
            </a:extLst>
          </p:cNvPr>
          <p:cNvSpPr txBox="1"/>
          <p:nvPr/>
        </p:nvSpPr>
        <p:spPr>
          <a:xfrm>
            <a:off x="3429475" y="2204464"/>
            <a:ext cx="4868905" cy="3139321"/>
          </a:xfrm>
          <a:prstGeom prst="rect">
            <a:avLst/>
          </a:prstGeom>
          <a:noFill/>
        </p:spPr>
        <p:txBody>
          <a:bodyPr wrap="square" rtlCol="0">
            <a:spAutoFit/>
          </a:bodyPr>
          <a:lstStyle/>
          <a:p>
            <a:pPr algn="just"/>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OBSERVATIONS</a:t>
            </a:r>
          </a:p>
          <a:p>
            <a:pPr algn="just"/>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algn="just"/>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this, we can see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ConvLSTM</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has a total Validation Accuracy of 0.752 and total Accuracy of 0.936 whereas LRCN Neural Network gave a total Validation Accuracy of 0.826 and total Accuracy of 0.965. </a:t>
            </a:r>
          </a:p>
          <a:p>
            <a:pPr algn="just"/>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algn="just"/>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All the figures, clearly indicate the LRCN neural network gave 96.55% accuracy for the testing data set, this is better than the former approach. </a:t>
            </a: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21" name="TextBox 20">
            <a:extLst>
              <a:ext uri="{FF2B5EF4-FFF2-40B4-BE49-F238E27FC236}">
                <a16:creationId xmlns:a16="http://schemas.microsoft.com/office/drawing/2014/main" id="{D3D98622-D0CB-59B0-2B5B-8F6B8D5048AE}"/>
              </a:ext>
            </a:extLst>
          </p:cNvPr>
          <p:cNvSpPr txBox="1"/>
          <p:nvPr/>
        </p:nvSpPr>
        <p:spPr>
          <a:xfrm>
            <a:off x="3429475" y="147144"/>
            <a:ext cx="4868905" cy="1908215"/>
          </a:xfrm>
          <a:prstGeom prst="rect">
            <a:avLst/>
          </a:prstGeom>
          <a:noFill/>
        </p:spPr>
        <p:txBody>
          <a:bodyPr wrap="square" rtlCol="0">
            <a:spAutoFit/>
          </a:bodyPr>
          <a:lstStyle/>
          <a:p>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Dataset: UCF101</a:t>
            </a:r>
          </a:p>
          <a:p>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algn="just"/>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UCF101 has the most diversity in terms of activity, with 13320 videos clips from 101 action categories, with substantial changes in camera motions, object presentation and postures, object sizing, views, backdrop distraction, illumination changes, and much more.</a:t>
            </a:r>
            <a:endParaRPr lang="en-IN"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3" name="TextBox 2">
            <a:extLst>
              <a:ext uri="{FF2B5EF4-FFF2-40B4-BE49-F238E27FC236}">
                <a16:creationId xmlns:a16="http://schemas.microsoft.com/office/drawing/2014/main" id="{38FE4E3D-19FF-1E33-0FBF-349E12C11BD2}"/>
              </a:ext>
            </a:extLst>
          </p:cNvPr>
          <p:cNvSpPr txBox="1"/>
          <p:nvPr/>
        </p:nvSpPr>
        <p:spPr>
          <a:xfrm>
            <a:off x="3429475" y="5465379"/>
            <a:ext cx="4868905" cy="1231106"/>
          </a:xfrm>
          <a:prstGeom prst="rect">
            <a:avLst/>
          </a:prstGeom>
          <a:noFill/>
        </p:spPr>
        <p:txBody>
          <a:bodyPr wrap="square" rtlCol="0">
            <a:spAutoFit/>
          </a:bodyPr>
          <a:lstStyle/>
          <a:p>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KEY CHALLENGES ADDRESSED:</a:t>
            </a:r>
          </a:p>
          <a:p>
            <a:endPar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buFont typeface="Wingdings" panose="05000000000000000000" pitchFamily="2" charset="2"/>
              <a:buChar char="q"/>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Accurate Recognition Across Diverse Activities</a:t>
            </a:r>
          </a:p>
          <a:p>
            <a:pPr marL="285750" indent="-285750">
              <a:buFont typeface="Wingdings" panose="05000000000000000000" pitchFamily="2" charset="2"/>
              <a:buChar char="q"/>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Efficient Data Processing and Feature Extraction</a:t>
            </a:r>
          </a:p>
        </p:txBody>
      </p:sp>
    </p:spTree>
    <p:extLst>
      <p:ext uri="{BB962C8B-B14F-4D97-AF65-F5344CB8AC3E}">
        <p14:creationId xmlns:p14="http://schemas.microsoft.com/office/powerpoint/2010/main" val="4074207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524263" y="2886918"/>
            <a:ext cx="3246505" cy="1084153"/>
          </a:xfrm>
        </p:spPr>
        <p:txBody>
          <a:bodyPr>
            <a:normAutofit/>
          </a:bodyPr>
          <a:lstStyle/>
          <a:p>
            <a:r>
              <a:rPr lang="en-US" sz="6600" dirty="0"/>
              <a:t>Paper 4 </a:t>
            </a:r>
          </a:p>
        </p:txBody>
      </p:sp>
    </p:spTree>
    <p:extLst>
      <p:ext uri="{BB962C8B-B14F-4D97-AF65-F5344CB8AC3E}">
        <p14:creationId xmlns:p14="http://schemas.microsoft.com/office/powerpoint/2010/main" val="2906694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6F5C4-C2F8-88C9-4568-1D78865F22B7}"/>
              </a:ext>
            </a:extLst>
          </p:cNvPr>
          <p:cNvSpPr>
            <a:spLocks noGrp="1"/>
          </p:cNvSpPr>
          <p:nvPr>
            <p:ph type="title"/>
          </p:nvPr>
        </p:nvSpPr>
        <p:spPr>
          <a:xfrm>
            <a:off x="919119" y="199697"/>
            <a:ext cx="10353762" cy="1257300"/>
          </a:xfrm>
        </p:spPr>
        <p:txBody>
          <a:bodyPr>
            <a:normAutofit fontScale="90000"/>
          </a:bodyPr>
          <a:lstStyle/>
          <a:p>
            <a:r>
              <a:rPr lang="en-US" dirty="0"/>
              <a:t>Vision-based human activity recognition using deep learning techniques</a:t>
            </a:r>
            <a:endParaRPr lang="en-IN" dirty="0"/>
          </a:p>
        </p:txBody>
      </p:sp>
      <p:pic>
        <p:nvPicPr>
          <p:cNvPr id="4" name="Picture 3">
            <a:extLst>
              <a:ext uri="{FF2B5EF4-FFF2-40B4-BE49-F238E27FC236}">
                <a16:creationId xmlns:a16="http://schemas.microsoft.com/office/drawing/2014/main" id="{511ACD5B-1935-FC01-BF22-E0782EBB860A}"/>
              </a:ext>
            </a:extLst>
          </p:cNvPr>
          <p:cNvPicPr>
            <a:picLocks noChangeAspect="1"/>
          </p:cNvPicPr>
          <p:nvPr/>
        </p:nvPicPr>
        <p:blipFill>
          <a:blip r:embed="rId2"/>
          <a:stretch>
            <a:fillRect/>
          </a:stretch>
        </p:blipFill>
        <p:spPr>
          <a:xfrm>
            <a:off x="6096000" y="2059561"/>
            <a:ext cx="5630061" cy="3458058"/>
          </a:xfrm>
          <a:prstGeom prst="rect">
            <a:avLst/>
          </a:prstGeom>
        </p:spPr>
      </p:pic>
      <p:sp>
        <p:nvSpPr>
          <p:cNvPr id="5" name="TextBox 4">
            <a:extLst>
              <a:ext uri="{FF2B5EF4-FFF2-40B4-BE49-F238E27FC236}">
                <a16:creationId xmlns:a16="http://schemas.microsoft.com/office/drawing/2014/main" id="{A18EBAAD-4F66-AEA5-EA80-4B70E462407B}"/>
              </a:ext>
            </a:extLst>
          </p:cNvPr>
          <p:cNvSpPr txBox="1"/>
          <p:nvPr/>
        </p:nvSpPr>
        <p:spPr>
          <a:xfrm>
            <a:off x="6251953" y="5634235"/>
            <a:ext cx="5318154" cy="369332"/>
          </a:xfrm>
          <a:prstGeom prst="rect">
            <a:avLst/>
          </a:prstGeom>
          <a:noFill/>
        </p:spPr>
        <p:txBody>
          <a:bodyPr wrap="square" rtlCol="0">
            <a:spAutoFit/>
          </a:bodyPr>
          <a:lstStyle/>
          <a:p>
            <a:pPr algn="just"/>
            <a:r>
              <a:rPr lang="en-IN"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Dataset: </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UCF-50 data set, comprising 50 activity classes</a:t>
            </a:r>
            <a:endParaRPr lang="en-IN"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8" name="TextBox 7">
            <a:extLst>
              <a:ext uri="{FF2B5EF4-FFF2-40B4-BE49-F238E27FC236}">
                <a16:creationId xmlns:a16="http://schemas.microsoft.com/office/drawing/2014/main" id="{BB9C8683-17BB-C4A0-8E27-DB0D101CF74D}"/>
              </a:ext>
            </a:extLst>
          </p:cNvPr>
          <p:cNvSpPr txBox="1"/>
          <p:nvPr/>
        </p:nvSpPr>
        <p:spPr>
          <a:xfrm>
            <a:off x="262759" y="1734207"/>
            <a:ext cx="5528441" cy="4524315"/>
          </a:xfrm>
          <a:prstGeom prst="rect">
            <a:avLst/>
          </a:prstGeom>
          <a:noFill/>
        </p:spPr>
        <p:txBody>
          <a:bodyPr wrap="square" rtlCol="0">
            <a:spAutoFit/>
          </a:bodyPr>
          <a:lstStyle/>
          <a:p>
            <a:pPr algn="just"/>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model presented in this paper uses two methodologies namely, </a:t>
            </a:r>
            <a:r>
              <a:rPr lang="en-US" b="1"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ConvLSTM</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and LRCN. LSTM layers are employed for temporal detection, whereas CNN aids in the spatial extraction of the frames. </a:t>
            </a:r>
            <a:r>
              <a:rPr lang="en-US" b="1"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ConvLSTM</a:t>
            </a: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cells are LSTM network variants that include convolutional processes. It is an LSTM with built-in convolution, which enables it to distinguish between spatial input components and take into consideration the temporal relationship. As a result, the convolutional LSTM is capable of taking in 3d input whereas, LSTM solely could take in only 1d input. A SoftMax classifier is used for classification. The ConvLSTM2D layer's output is flattened before being given to the tanh activation function and dense layers. The MaxPooling3D and Dropout layers are employed to minimize frame dimensions and avoid overfitting of the model.</a:t>
            </a:r>
            <a:endParaRPr lang="en-IN"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076132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F5B78-AB89-01DD-8CE6-14D4D5C7E68E}"/>
              </a:ext>
            </a:extLst>
          </p:cNvPr>
          <p:cNvSpPr>
            <a:spLocks noGrp="1"/>
          </p:cNvSpPr>
          <p:nvPr>
            <p:ph type="title"/>
          </p:nvPr>
        </p:nvSpPr>
        <p:spPr>
          <a:xfrm>
            <a:off x="1796664" y="119882"/>
            <a:ext cx="1734812" cy="504497"/>
          </a:xfrm>
        </p:spPr>
        <p:txBody>
          <a:bodyPr>
            <a:normAutofit fontScale="90000"/>
          </a:bodyPr>
          <a:lstStyle/>
          <a:p>
            <a:r>
              <a:rPr lang="en-IN" dirty="0"/>
              <a:t>Result</a:t>
            </a:r>
          </a:p>
        </p:txBody>
      </p:sp>
      <p:pic>
        <p:nvPicPr>
          <p:cNvPr id="6" name="Content Placeholder 5">
            <a:extLst>
              <a:ext uri="{FF2B5EF4-FFF2-40B4-BE49-F238E27FC236}">
                <a16:creationId xmlns:a16="http://schemas.microsoft.com/office/drawing/2014/main" id="{A3940655-DC6B-9753-11BC-8E49BA303A88}"/>
              </a:ext>
            </a:extLst>
          </p:cNvPr>
          <p:cNvPicPr>
            <a:picLocks noGrp="1" noChangeAspect="1"/>
          </p:cNvPicPr>
          <p:nvPr>
            <p:ph sz="half" idx="1"/>
          </p:nvPr>
        </p:nvPicPr>
        <p:blipFill>
          <a:blip r:embed="rId2"/>
          <a:stretch>
            <a:fillRect/>
          </a:stretch>
        </p:blipFill>
        <p:spPr>
          <a:xfrm>
            <a:off x="230311" y="764476"/>
            <a:ext cx="4856163" cy="2517068"/>
          </a:xfrm>
        </p:spPr>
      </p:pic>
      <p:pic>
        <p:nvPicPr>
          <p:cNvPr id="8" name="Content Placeholder 7">
            <a:extLst>
              <a:ext uri="{FF2B5EF4-FFF2-40B4-BE49-F238E27FC236}">
                <a16:creationId xmlns:a16="http://schemas.microsoft.com/office/drawing/2014/main" id="{E50EBEE0-68CE-C24C-431E-9D54653377A0}"/>
              </a:ext>
            </a:extLst>
          </p:cNvPr>
          <p:cNvPicPr>
            <a:picLocks noGrp="1" noChangeAspect="1"/>
          </p:cNvPicPr>
          <p:nvPr>
            <p:ph sz="half" idx="2"/>
          </p:nvPr>
        </p:nvPicPr>
        <p:blipFill>
          <a:blip r:embed="rId3"/>
          <a:stretch>
            <a:fillRect/>
          </a:stretch>
        </p:blipFill>
        <p:spPr>
          <a:xfrm>
            <a:off x="228724" y="4059808"/>
            <a:ext cx="4857750" cy="1847313"/>
          </a:xfrm>
        </p:spPr>
      </p:pic>
      <p:sp>
        <p:nvSpPr>
          <p:cNvPr id="9" name="TextBox 8">
            <a:extLst>
              <a:ext uri="{FF2B5EF4-FFF2-40B4-BE49-F238E27FC236}">
                <a16:creationId xmlns:a16="http://schemas.microsoft.com/office/drawing/2014/main" id="{AE14952B-0D75-487F-89BE-52AEBED659CD}"/>
              </a:ext>
            </a:extLst>
          </p:cNvPr>
          <p:cNvSpPr txBox="1"/>
          <p:nvPr/>
        </p:nvSpPr>
        <p:spPr>
          <a:xfrm>
            <a:off x="111317" y="5907121"/>
            <a:ext cx="5129048" cy="830997"/>
          </a:xfrm>
          <a:prstGeom prst="rect">
            <a:avLst/>
          </a:prstGeom>
          <a:noFill/>
        </p:spPr>
        <p:txBody>
          <a:bodyPr wrap="square" rtlCol="0">
            <a:spAutoFit/>
          </a:bodyPr>
          <a:lstStyle/>
          <a:p>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accuracy of the model is 94% and the f1-score is 93.05%. Thus, it is safe to say that the </a:t>
            </a:r>
            <a:r>
              <a:rPr 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convLSTM</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approach works well for vision-based human activity recognition.</a:t>
            </a:r>
            <a:endParaRPr lang="en-IN"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10" name="TextBox 9">
            <a:extLst>
              <a:ext uri="{FF2B5EF4-FFF2-40B4-BE49-F238E27FC236}">
                <a16:creationId xmlns:a16="http://schemas.microsoft.com/office/drawing/2014/main" id="{842F00F8-83AE-38AA-FA2E-25642690A855}"/>
              </a:ext>
            </a:extLst>
          </p:cNvPr>
          <p:cNvSpPr txBox="1"/>
          <p:nvPr/>
        </p:nvSpPr>
        <p:spPr>
          <a:xfrm>
            <a:off x="230311" y="3281543"/>
            <a:ext cx="4856163" cy="584775"/>
          </a:xfrm>
          <a:prstGeom prst="rect">
            <a:avLst/>
          </a:prstGeom>
          <a:noFill/>
        </p:spPr>
        <p:txBody>
          <a:bodyPr wrap="square" rtlCol="0">
            <a:spAutoFit/>
          </a:bodyPr>
          <a:lstStyle/>
          <a:p>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performance of a few of the activities is displayed in this matrix.</a:t>
            </a:r>
            <a:endParaRPr lang="en-IN"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3" name="TextBox 2">
            <a:extLst>
              <a:ext uri="{FF2B5EF4-FFF2-40B4-BE49-F238E27FC236}">
                <a16:creationId xmlns:a16="http://schemas.microsoft.com/office/drawing/2014/main" id="{2918D240-5B7B-2B78-853D-FB8F8FEBE6A0}"/>
              </a:ext>
            </a:extLst>
          </p:cNvPr>
          <p:cNvSpPr txBox="1"/>
          <p:nvPr/>
        </p:nvSpPr>
        <p:spPr>
          <a:xfrm>
            <a:off x="6096383" y="1831639"/>
            <a:ext cx="5171090" cy="3194721"/>
          </a:xfrm>
          <a:prstGeom prst="rect">
            <a:avLst/>
          </a:prstGeom>
          <a:noFill/>
        </p:spPr>
        <p:txBody>
          <a:bodyPr wrap="square" rtlCol="0">
            <a:spAutoFit/>
          </a:bodyPr>
          <a:lstStyle/>
          <a:p>
            <a:pPr>
              <a:lnSpc>
                <a:spcPct val="90000"/>
              </a:lnSpc>
              <a:spcBef>
                <a:spcPct val="0"/>
              </a:spcBef>
            </a:pP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Key</a:t>
            </a:r>
            <a:r>
              <a:rPr lang="en-US" sz="2800" b="1" dirty="0"/>
              <a:t> </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Challenges Addressed:</a:t>
            </a:r>
            <a:endPar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a:p>
            <a:pPr>
              <a:lnSpc>
                <a:spcPct val="90000"/>
              </a:lnSpc>
              <a:spcBef>
                <a:spcPct val="0"/>
              </a:spcBef>
            </a:pPr>
            <a:endPar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a:p>
            <a:pPr marL="342900" indent="-342900" algn="just">
              <a:lnSpc>
                <a:spcPct val="90000"/>
              </a:lnSpc>
              <a:spcBef>
                <a:spcPct val="0"/>
              </a:spcBef>
              <a:buFont typeface="Wingdings" panose="05000000000000000000" pitchFamily="2" charset="2"/>
              <a:buChar char="q"/>
            </a:pPr>
            <a:r>
              <a:rPr lang="en-US" sz="2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Reducing Computational Load</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 </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Processing video data is computationally intensive, especially for real-time applications. The model uses </a:t>
            </a: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ConvLSTM</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 which integrates convolution operations within LSTM cells to manage 3D input data directly, thus reducing computational complexity while preserving temporal and spatial information.</a:t>
            </a:r>
            <a:endParaRPr lang="en-IN" dirty="0"/>
          </a:p>
        </p:txBody>
      </p:sp>
    </p:spTree>
    <p:extLst>
      <p:ext uri="{BB962C8B-B14F-4D97-AF65-F5344CB8AC3E}">
        <p14:creationId xmlns:p14="http://schemas.microsoft.com/office/powerpoint/2010/main" val="2032819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524263" y="2886918"/>
            <a:ext cx="3246505" cy="1084153"/>
          </a:xfrm>
        </p:spPr>
        <p:txBody>
          <a:bodyPr>
            <a:normAutofit/>
          </a:bodyPr>
          <a:lstStyle/>
          <a:p>
            <a:r>
              <a:rPr lang="en-US" sz="6600" dirty="0"/>
              <a:t>Paper 5 </a:t>
            </a:r>
          </a:p>
        </p:txBody>
      </p:sp>
    </p:spTree>
    <p:extLst>
      <p:ext uri="{BB962C8B-B14F-4D97-AF65-F5344CB8AC3E}">
        <p14:creationId xmlns:p14="http://schemas.microsoft.com/office/powerpoint/2010/main" val="433629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1DB0C-ED62-B94A-390B-BB8E19B1089A}"/>
              </a:ext>
            </a:extLst>
          </p:cNvPr>
          <p:cNvSpPr>
            <a:spLocks noGrp="1"/>
          </p:cNvSpPr>
          <p:nvPr>
            <p:ph type="title"/>
          </p:nvPr>
        </p:nvSpPr>
        <p:spPr>
          <a:xfrm>
            <a:off x="99848" y="98721"/>
            <a:ext cx="11992304" cy="1257300"/>
          </a:xfrm>
        </p:spPr>
        <p:txBody>
          <a:bodyPr>
            <a:normAutofit fontScale="90000"/>
          </a:bodyPr>
          <a:lstStyle/>
          <a:p>
            <a:r>
              <a:rPr lang="en-US" dirty="0"/>
              <a:t>Vision Transformer and Deep Sequence Learning for Human Activity Recognition in Surveillance Videos</a:t>
            </a:r>
            <a:endParaRPr lang="en-IN" dirty="0"/>
          </a:p>
        </p:txBody>
      </p:sp>
      <p:pic>
        <p:nvPicPr>
          <p:cNvPr id="4" name="Picture 3">
            <a:extLst>
              <a:ext uri="{FF2B5EF4-FFF2-40B4-BE49-F238E27FC236}">
                <a16:creationId xmlns:a16="http://schemas.microsoft.com/office/drawing/2014/main" id="{E5DF83D6-8435-C252-D692-EE08F92EA741}"/>
              </a:ext>
            </a:extLst>
          </p:cNvPr>
          <p:cNvPicPr>
            <a:picLocks noChangeAspect="1"/>
          </p:cNvPicPr>
          <p:nvPr/>
        </p:nvPicPr>
        <p:blipFill>
          <a:blip r:embed="rId2"/>
          <a:stretch>
            <a:fillRect/>
          </a:stretch>
        </p:blipFill>
        <p:spPr>
          <a:xfrm>
            <a:off x="99848" y="1356022"/>
            <a:ext cx="7646984" cy="5403258"/>
          </a:xfrm>
          <a:prstGeom prst="rect">
            <a:avLst/>
          </a:prstGeom>
        </p:spPr>
      </p:pic>
      <p:sp>
        <p:nvSpPr>
          <p:cNvPr id="5" name="TextBox 4">
            <a:extLst>
              <a:ext uri="{FF2B5EF4-FFF2-40B4-BE49-F238E27FC236}">
                <a16:creationId xmlns:a16="http://schemas.microsoft.com/office/drawing/2014/main" id="{155C7F81-076F-871E-9497-509C50D9D4A3}"/>
              </a:ext>
            </a:extLst>
          </p:cNvPr>
          <p:cNvSpPr txBox="1"/>
          <p:nvPr/>
        </p:nvSpPr>
        <p:spPr>
          <a:xfrm>
            <a:off x="7746832" y="1965598"/>
            <a:ext cx="4256690" cy="3108543"/>
          </a:xfrm>
          <a:prstGeom prst="rect">
            <a:avLst/>
          </a:prstGeom>
          <a:noFill/>
        </p:spPr>
        <p:txBody>
          <a:bodyPr wrap="square" rtlCol="0">
            <a:spAutoFit/>
          </a:bodyPr>
          <a:lstStyle/>
          <a:p>
            <a:pPr algn="just"/>
            <a:r>
              <a:rPr lang="en-IN"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Dataset used:</a:t>
            </a:r>
          </a:p>
          <a:p>
            <a:pPr algn="just"/>
            <a:endParaRPr lang="en-IN"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indent="-285750" algn="just">
              <a:buFont typeface="Wingdings" panose="05000000000000000000" pitchFamily="2" charset="2"/>
              <a:buChar char="v"/>
            </a:pPr>
            <a:r>
              <a:rPr lang="en-IN" sz="16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UCF50</a:t>
            </a:r>
            <a:r>
              <a:rPr lang="en-IN"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UCF50 is a very popular HAR dataset consisting of a total of 50 classes.</a:t>
            </a:r>
          </a:p>
          <a:p>
            <a:pPr algn="just"/>
            <a:endParaRPr lang="en-IN"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indent="-285750" algn="just">
              <a:buFont typeface="Wingdings" panose="05000000000000000000" pitchFamily="2" charset="2"/>
              <a:buChar char="v"/>
            </a:pPr>
            <a:r>
              <a:rPr lang="en-IN" sz="16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HMDB51</a:t>
            </a:r>
            <a:r>
              <a:rPr lang="en-IN"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The HMDB51 dataset contains different varieties of videos related to human body movements such as facial interaction, object interaction with the body, and human interaction for body movements. There are 6766 action video clips collected from different unique sources, all the video clips belong to 51 classes.</a:t>
            </a:r>
          </a:p>
        </p:txBody>
      </p:sp>
    </p:spTree>
    <p:extLst>
      <p:ext uri="{BB962C8B-B14F-4D97-AF65-F5344CB8AC3E}">
        <p14:creationId xmlns:p14="http://schemas.microsoft.com/office/powerpoint/2010/main" val="2541905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169FF72-016C-CFE9-2C8B-FE9E0B032274}"/>
              </a:ext>
            </a:extLst>
          </p:cNvPr>
          <p:cNvPicPr>
            <a:picLocks noGrp="1" noChangeAspect="1"/>
          </p:cNvPicPr>
          <p:nvPr>
            <p:ph sz="half" idx="1"/>
          </p:nvPr>
        </p:nvPicPr>
        <p:blipFill>
          <a:blip r:embed="rId2"/>
          <a:stretch>
            <a:fillRect/>
          </a:stretch>
        </p:blipFill>
        <p:spPr>
          <a:xfrm>
            <a:off x="215459" y="3054800"/>
            <a:ext cx="11770604" cy="954675"/>
          </a:xfrm>
        </p:spPr>
      </p:pic>
      <p:pic>
        <p:nvPicPr>
          <p:cNvPr id="9" name="Content Placeholder 8">
            <a:extLst>
              <a:ext uri="{FF2B5EF4-FFF2-40B4-BE49-F238E27FC236}">
                <a16:creationId xmlns:a16="http://schemas.microsoft.com/office/drawing/2014/main" id="{9B89A706-140E-FE73-A607-E4071608A447}"/>
              </a:ext>
            </a:extLst>
          </p:cNvPr>
          <p:cNvPicPr>
            <a:picLocks noGrp="1" noChangeAspect="1"/>
          </p:cNvPicPr>
          <p:nvPr>
            <p:ph sz="half" idx="2"/>
          </p:nvPr>
        </p:nvPicPr>
        <p:blipFill>
          <a:blip r:embed="rId3"/>
          <a:stretch>
            <a:fillRect/>
          </a:stretch>
        </p:blipFill>
        <p:spPr>
          <a:xfrm>
            <a:off x="210205" y="205718"/>
            <a:ext cx="4865917" cy="2286714"/>
          </a:xfrm>
        </p:spPr>
      </p:pic>
      <p:sp>
        <p:nvSpPr>
          <p:cNvPr id="7" name="TextBox 6">
            <a:extLst>
              <a:ext uri="{FF2B5EF4-FFF2-40B4-BE49-F238E27FC236}">
                <a16:creationId xmlns:a16="http://schemas.microsoft.com/office/drawing/2014/main" id="{1DF95678-CBD8-2B43-992C-0FB2757EBEB2}"/>
              </a:ext>
            </a:extLst>
          </p:cNvPr>
          <p:cNvSpPr txBox="1"/>
          <p:nvPr/>
        </p:nvSpPr>
        <p:spPr>
          <a:xfrm>
            <a:off x="210205" y="2593135"/>
            <a:ext cx="5749159" cy="461665"/>
          </a:xfrm>
          <a:prstGeom prst="rect">
            <a:avLst/>
          </a:prstGeom>
          <a:noFill/>
        </p:spPr>
        <p:txBody>
          <a:bodyPr wrap="square" rtlCol="0">
            <a:spAutoFit/>
          </a:bodyPr>
          <a:lstStyle/>
          <a:p>
            <a:pPr algn="just"/>
            <a:r>
              <a:rPr lang="en-IN" sz="2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result achieved from the proposed model:</a:t>
            </a:r>
          </a:p>
        </p:txBody>
      </p:sp>
      <p:sp>
        <p:nvSpPr>
          <p:cNvPr id="10" name="TextBox 9">
            <a:extLst>
              <a:ext uri="{FF2B5EF4-FFF2-40B4-BE49-F238E27FC236}">
                <a16:creationId xmlns:a16="http://schemas.microsoft.com/office/drawing/2014/main" id="{BE20091C-BE25-4315-98E2-09892E7DE082}"/>
              </a:ext>
            </a:extLst>
          </p:cNvPr>
          <p:cNvSpPr txBox="1"/>
          <p:nvPr/>
        </p:nvSpPr>
        <p:spPr>
          <a:xfrm>
            <a:off x="5243678" y="174408"/>
            <a:ext cx="6737132" cy="2308324"/>
          </a:xfrm>
          <a:prstGeom prst="rect">
            <a:avLst/>
          </a:prstGeom>
          <a:noFill/>
        </p:spPr>
        <p:txBody>
          <a:bodyPr wrap="square" rtlCol="0">
            <a:spAutoFit/>
          </a:bodyPr>
          <a:lstStyle/>
          <a:p>
            <a:pPr algn="just"/>
            <a:r>
              <a:rPr lang="en-IN"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ViT-Base-16 extracts 1000 features vector from each frame. Therefore, our proposed sequential learning model takes 30 frames with 1000 spatial features vector. Initially, the features vector contains enriched pattern information; therefore, they used 128 LSTM units to learn all possible discriminative features. Then the features space is reduced by 64 numbers of LSTM units to efficiently map the number of classes, that is, 51 and 50 classes of HMDB51 and UCF50, respectively. Furthermore, to avoid overfitting and make the network more stable during training with faster learning, they utilized a 50% dropout and batch normalization. </a:t>
            </a:r>
          </a:p>
        </p:txBody>
      </p:sp>
      <p:sp>
        <p:nvSpPr>
          <p:cNvPr id="2" name="Rectangle 3">
            <a:extLst>
              <a:ext uri="{FF2B5EF4-FFF2-40B4-BE49-F238E27FC236}">
                <a16:creationId xmlns:a16="http://schemas.microsoft.com/office/drawing/2014/main" id="{822D2288-5C1B-3541-3DC0-36766DE2CCB4}"/>
              </a:ext>
            </a:extLst>
          </p:cNvPr>
          <p:cNvSpPr>
            <a:spLocks noChangeArrowheads="1"/>
          </p:cNvSpPr>
          <p:nvPr/>
        </p:nvSpPr>
        <p:spPr bwMode="auto">
          <a:xfrm>
            <a:off x="210205" y="4159825"/>
            <a:ext cx="11770605"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Limitations of CNNs for Long-Range Temporal Dependencies: </a:t>
            </a: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This paper uses Vision Transformers, which handle longer sequences via self-attention mechanisms, enabling improved spatial feature extraction across larger temporal spans.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Complexities in Capturing Spatial-Temporal Relationships: </a:t>
            </a: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model uses </a:t>
            </a:r>
            <a:r>
              <a:rPr lang="en-US" alt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ViT</a:t>
            </a: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for detailed spatial features and LSTM for temporal sequence modeling, which enables effective tracking of actions across frames.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Background Clutter and Occlusion in Surveillance Environments: </a:t>
            </a: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Surveillance videos often include cluttered backgrounds, occlusions, and varying scales, complicating action recognition. The model mitigates this by using </a:t>
            </a:r>
            <a:r>
              <a:rPr lang="en-US" alt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ViT</a:t>
            </a: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which performs well even in cluttered scenes.</a:t>
            </a:r>
          </a:p>
        </p:txBody>
      </p:sp>
    </p:spTree>
    <p:extLst>
      <p:ext uri="{BB962C8B-B14F-4D97-AF65-F5344CB8AC3E}">
        <p14:creationId xmlns:p14="http://schemas.microsoft.com/office/powerpoint/2010/main" val="1875307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59175353-294C-2976-76C4-91CD174B25B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2DD7742-57CE-2E79-5568-1D39F69788A9}"/>
              </a:ext>
              <a:ext uri="{C183D7F6-B498-43B3-948B-1728B52AA6E4}">
                <adec:decorative xmlns:adec="http://schemas.microsoft.com/office/drawing/2017/decorative" val="1"/>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F32EFB15-F931-EBF7-8EE9-B21539402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2BD4B633-A145-CF81-5221-9647A2A027C6}"/>
              </a:ext>
            </a:extLst>
          </p:cNvPr>
          <p:cNvSpPr>
            <a:spLocks noGrp="1"/>
          </p:cNvSpPr>
          <p:nvPr>
            <p:ph type="ctrTitle"/>
          </p:nvPr>
        </p:nvSpPr>
        <p:spPr>
          <a:xfrm>
            <a:off x="7524263" y="2886918"/>
            <a:ext cx="3246505" cy="1084153"/>
          </a:xfrm>
        </p:spPr>
        <p:txBody>
          <a:bodyPr>
            <a:normAutofit/>
          </a:bodyPr>
          <a:lstStyle/>
          <a:p>
            <a:r>
              <a:rPr lang="en-US" sz="6600" dirty="0"/>
              <a:t>Paper 6 </a:t>
            </a:r>
          </a:p>
        </p:txBody>
      </p:sp>
    </p:spTree>
    <p:extLst>
      <p:ext uri="{BB962C8B-B14F-4D97-AF65-F5344CB8AC3E}">
        <p14:creationId xmlns:p14="http://schemas.microsoft.com/office/powerpoint/2010/main" val="500329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b="-1"/>
          <a:stretch/>
        </p:blipFill>
        <p:spPr>
          <a:xfrm>
            <a:off x="0"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78938" y="616613"/>
            <a:ext cx="4538124" cy="739222"/>
          </a:xfrm>
        </p:spPr>
        <p:txBody>
          <a:bodyPr anchor="b">
            <a:normAutofit/>
          </a:bodyPr>
          <a:lstStyle/>
          <a:p>
            <a:r>
              <a:rPr lang="en-US" sz="4000" dirty="0">
                <a:solidFill>
                  <a:schemeClr val="tx2">
                    <a:lumMod val="25000"/>
                  </a:schemeClr>
                </a:solidFill>
              </a:rPr>
              <a:t>Paper’s Reviewed</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379779" y="1732449"/>
            <a:ext cx="5549462" cy="4593020"/>
          </a:xfrm>
        </p:spPr>
        <p:txBody>
          <a:bodyPr anchor="t">
            <a:normAutofit/>
          </a:bodyPr>
          <a:lstStyle/>
          <a:p>
            <a:pPr lvl="0">
              <a:buFont typeface="Wingdings" panose="05000000000000000000" pitchFamily="2" charset="2"/>
              <a:buChar char="§"/>
            </a:pPr>
            <a:r>
              <a:rPr lang="en-US" sz="2000" dirty="0"/>
              <a:t>Vision based Human Activity Recognition using Deep Neural Network Framework</a:t>
            </a:r>
          </a:p>
          <a:p>
            <a:pPr lvl="0">
              <a:buFont typeface="Wingdings" panose="05000000000000000000" pitchFamily="2" charset="2"/>
              <a:buChar char="§"/>
            </a:pPr>
            <a:r>
              <a:rPr lang="en-US" sz="2000" dirty="0"/>
              <a:t>Vision based Human Activity Recognition using Hybrid Deep Learning </a:t>
            </a:r>
          </a:p>
          <a:p>
            <a:pPr lvl="0">
              <a:buFont typeface="Wingdings" panose="05000000000000000000" pitchFamily="2" charset="2"/>
              <a:buChar char="§"/>
            </a:pPr>
            <a:r>
              <a:rPr lang="en-US" sz="2000" dirty="0"/>
              <a:t>Human Activity Recognition Vision Based Pose Detection</a:t>
            </a:r>
          </a:p>
          <a:p>
            <a:pPr lvl="0">
              <a:buFont typeface="Wingdings" panose="05000000000000000000" pitchFamily="2" charset="2"/>
              <a:buChar char="§"/>
            </a:pPr>
            <a:r>
              <a:rPr lang="en-US" sz="2000" dirty="0"/>
              <a:t>Vision-based human activity recognition using deep learning techniques</a:t>
            </a:r>
          </a:p>
          <a:p>
            <a:pPr lvl="0">
              <a:buFont typeface="Wingdings" panose="05000000000000000000" pitchFamily="2" charset="2"/>
              <a:buChar char="§"/>
            </a:pPr>
            <a:r>
              <a:rPr lang="en-US" sz="2000" dirty="0"/>
              <a:t>Vision Transformer and Deep Sequence Learning for Human Activity Recognition in Surveillance Videos</a:t>
            </a:r>
          </a:p>
        </p:txBody>
      </p:sp>
      <p:sp>
        <p:nvSpPr>
          <p:cNvPr id="4" name="TextBox 3">
            <a:extLst>
              <a:ext uri="{FF2B5EF4-FFF2-40B4-BE49-F238E27FC236}">
                <a16:creationId xmlns:a16="http://schemas.microsoft.com/office/drawing/2014/main" id="{35E31C8C-F548-C70D-5D5C-29F5D47C741A}"/>
              </a:ext>
            </a:extLst>
          </p:cNvPr>
          <p:cNvSpPr txBox="1"/>
          <p:nvPr/>
        </p:nvSpPr>
        <p:spPr>
          <a:xfrm>
            <a:off x="112986" y="2430316"/>
            <a:ext cx="5870028" cy="3197286"/>
          </a:xfrm>
          <a:prstGeom prst="rect">
            <a:avLst/>
          </a:prstGeom>
          <a:noFill/>
        </p:spPr>
        <p:txBody>
          <a:bodyPr wrap="square" rtlCol="0">
            <a:spAutoFit/>
          </a:bodyPr>
          <a:lstStyle/>
          <a:p>
            <a:pPr marL="379800" indent="-342900" defTabSz="457200">
              <a:lnSpc>
                <a:spcPct val="110000"/>
              </a:lnSpc>
              <a:spcBef>
                <a:spcPct val="20000"/>
              </a:spcBef>
              <a:spcAft>
                <a:spcPts val="600"/>
              </a:spcAft>
              <a:buClr>
                <a:schemeClr val="tx2">
                  <a:lumMod val="25000"/>
                </a:schemeClr>
              </a:buClr>
              <a:buSzPct val="70000"/>
              <a:buFont typeface="Wingdings" panose="05000000000000000000" pitchFamily="2" charset="2"/>
              <a:buChar char="§"/>
            </a:pPr>
            <a:r>
              <a:rPr lang="en-US" sz="2000" dirty="0">
                <a:ln>
                  <a:solidFill>
                    <a:schemeClr val="bg1">
                      <a:lumMod val="75000"/>
                      <a:lumOff val="25000"/>
                      <a:alpha val="10000"/>
                    </a:schemeClr>
                  </a:solidFill>
                </a:ln>
                <a:solidFill>
                  <a:schemeClr val="tx2">
                    <a:lumMod val="25000"/>
                  </a:schemeClr>
                </a:solidFill>
                <a:effectLst>
                  <a:outerShdw blurRad="9525" dist="25400" dir="14640000" algn="tl" rotWithShape="0">
                    <a:schemeClr val="bg1">
                      <a:alpha val="30000"/>
                    </a:schemeClr>
                  </a:outerShdw>
                </a:effectLst>
              </a:rPr>
              <a:t>Leveraging CNN and Transfer Learning for Vision-based Human Activity Recognition</a:t>
            </a:r>
          </a:p>
          <a:p>
            <a:pPr marL="379800" indent="-342900" defTabSz="457200">
              <a:lnSpc>
                <a:spcPct val="110000"/>
              </a:lnSpc>
              <a:spcBef>
                <a:spcPct val="20000"/>
              </a:spcBef>
              <a:spcAft>
                <a:spcPts val="600"/>
              </a:spcAft>
              <a:buClr>
                <a:schemeClr val="tx2">
                  <a:lumMod val="25000"/>
                </a:schemeClr>
              </a:buClr>
              <a:buSzPct val="70000"/>
              <a:buFont typeface="Wingdings" panose="05000000000000000000" pitchFamily="2" charset="2"/>
              <a:buChar char="§"/>
            </a:pPr>
            <a:r>
              <a:rPr lang="en-US" sz="2000" dirty="0">
                <a:ln>
                  <a:solidFill>
                    <a:schemeClr val="bg1">
                      <a:lumMod val="75000"/>
                      <a:lumOff val="25000"/>
                      <a:alpha val="10000"/>
                    </a:schemeClr>
                  </a:solidFill>
                </a:ln>
                <a:solidFill>
                  <a:schemeClr val="tx2">
                    <a:lumMod val="25000"/>
                  </a:schemeClr>
                </a:solidFill>
                <a:effectLst>
                  <a:outerShdw blurRad="9525" dist="25400" dir="14640000" algn="tl" rotWithShape="0">
                    <a:schemeClr val="bg1">
                      <a:alpha val="30000"/>
                    </a:schemeClr>
                  </a:outerShdw>
                </a:effectLst>
              </a:rPr>
              <a:t>Human Action Recognition Based on Three-Stream Network with Frame Sequence Features</a:t>
            </a:r>
          </a:p>
          <a:p>
            <a:pPr marL="379800" indent="-342900" defTabSz="457200">
              <a:lnSpc>
                <a:spcPct val="110000"/>
              </a:lnSpc>
              <a:spcBef>
                <a:spcPct val="20000"/>
              </a:spcBef>
              <a:spcAft>
                <a:spcPts val="600"/>
              </a:spcAft>
              <a:buClr>
                <a:schemeClr val="tx2">
                  <a:lumMod val="25000"/>
                </a:schemeClr>
              </a:buClr>
              <a:buSzPct val="70000"/>
              <a:buFont typeface="Wingdings" panose="05000000000000000000" pitchFamily="2" charset="2"/>
              <a:buChar char="§"/>
            </a:pPr>
            <a:r>
              <a:rPr lang="en-US" sz="2000" dirty="0">
                <a:ln>
                  <a:solidFill>
                    <a:schemeClr val="bg1">
                      <a:lumMod val="75000"/>
                      <a:lumOff val="25000"/>
                      <a:alpha val="10000"/>
                    </a:schemeClr>
                  </a:solidFill>
                </a:ln>
                <a:solidFill>
                  <a:schemeClr val="tx2">
                    <a:lumMod val="25000"/>
                  </a:schemeClr>
                </a:solidFill>
                <a:effectLst>
                  <a:outerShdw blurRad="9525" dist="25400" dir="14640000" algn="tl" rotWithShape="0">
                    <a:schemeClr val="bg1">
                      <a:alpha val="30000"/>
                    </a:schemeClr>
                  </a:outerShdw>
                </a:effectLst>
              </a:rPr>
              <a:t>vision-based human activity recognition for reducing building energy demand</a:t>
            </a:r>
          </a:p>
          <a:p>
            <a:pPr marL="379800" indent="-342900" defTabSz="457200">
              <a:lnSpc>
                <a:spcPct val="110000"/>
              </a:lnSpc>
              <a:spcBef>
                <a:spcPct val="20000"/>
              </a:spcBef>
              <a:spcAft>
                <a:spcPts val="600"/>
              </a:spcAft>
              <a:buClr>
                <a:schemeClr val="tx2">
                  <a:lumMod val="25000"/>
                </a:schemeClr>
              </a:buClr>
              <a:buSzPct val="70000"/>
              <a:buFont typeface="Wingdings" panose="05000000000000000000" pitchFamily="2" charset="2"/>
              <a:buChar char="§"/>
            </a:pPr>
            <a:r>
              <a:rPr lang="en-US" sz="2000" dirty="0">
                <a:ln>
                  <a:solidFill>
                    <a:schemeClr val="bg1">
                      <a:lumMod val="75000"/>
                      <a:lumOff val="25000"/>
                      <a:alpha val="10000"/>
                    </a:schemeClr>
                  </a:solidFill>
                </a:ln>
                <a:solidFill>
                  <a:schemeClr val="tx2">
                    <a:lumMod val="25000"/>
                  </a:schemeClr>
                </a:solidFill>
                <a:effectLst>
                  <a:outerShdw blurRad="9525" dist="25400" dir="14640000" algn="tl" rotWithShape="0">
                    <a:schemeClr val="bg1">
                      <a:alpha val="30000"/>
                    </a:schemeClr>
                  </a:outerShdw>
                </a:effectLst>
              </a:rPr>
              <a:t>Vision-based Human Activity Recognition Using Local Phase </a:t>
            </a:r>
            <a:r>
              <a:rPr lang="en-US" sz="2000" dirty="0" err="1">
                <a:ln>
                  <a:solidFill>
                    <a:schemeClr val="bg1">
                      <a:lumMod val="75000"/>
                      <a:lumOff val="25000"/>
                      <a:alpha val="10000"/>
                    </a:schemeClr>
                  </a:solidFill>
                </a:ln>
                <a:solidFill>
                  <a:schemeClr val="tx2">
                    <a:lumMod val="25000"/>
                  </a:schemeClr>
                </a:solidFill>
                <a:effectLst>
                  <a:outerShdw blurRad="9525" dist="25400" dir="14640000" algn="tl" rotWithShape="0">
                    <a:schemeClr val="bg1">
                      <a:alpha val="30000"/>
                    </a:schemeClr>
                  </a:outerShdw>
                </a:effectLst>
              </a:rPr>
              <a:t>Quantisation</a:t>
            </a:r>
            <a:endParaRPr lang="en-IN" sz="2000" dirty="0">
              <a:ln>
                <a:solidFill>
                  <a:schemeClr val="bg1">
                    <a:lumMod val="75000"/>
                    <a:lumOff val="25000"/>
                    <a:alpha val="10000"/>
                  </a:schemeClr>
                </a:solidFill>
              </a:ln>
              <a:solidFill>
                <a:schemeClr val="tx2">
                  <a:lumMod val="25000"/>
                </a:schemeClr>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D38B7-C4C2-B074-C0EE-A9DFE01822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8EE114-861A-83E0-E6B8-AF2F86F9AF9B}"/>
              </a:ext>
            </a:extLst>
          </p:cNvPr>
          <p:cNvSpPr>
            <a:spLocks noGrp="1"/>
          </p:cNvSpPr>
          <p:nvPr>
            <p:ph type="title"/>
          </p:nvPr>
        </p:nvSpPr>
        <p:spPr>
          <a:xfrm>
            <a:off x="919119" y="150240"/>
            <a:ext cx="10353762" cy="1257300"/>
          </a:xfrm>
        </p:spPr>
        <p:txBody>
          <a:bodyPr>
            <a:normAutofit fontScale="90000"/>
          </a:bodyPr>
          <a:lstStyle/>
          <a:p>
            <a:r>
              <a:rPr lang="en-US" dirty="0"/>
              <a:t>Leveraging CNN and Transfer Learning for Vision-based Human Activity Recognition</a:t>
            </a:r>
            <a:endParaRPr lang="en-IN" dirty="0"/>
          </a:p>
        </p:txBody>
      </p:sp>
      <p:sp>
        <p:nvSpPr>
          <p:cNvPr id="5" name="TextBox 4">
            <a:extLst>
              <a:ext uri="{FF2B5EF4-FFF2-40B4-BE49-F238E27FC236}">
                <a16:creationId xmlns:a16="http://schemas.microsoft.com/office/drawing/2014/main" id="{A295E626-6215-47C8-2905-5727A16BFFCE}"/>
              </a:ext>
            </a:extLst>
          </p:cNvPr>
          <p:cNvSpPr txBox="1"/>
          <p:nvPr/>
        </p:nvSpPr>
        <p:spPr>
          <a:xfrm>
            <a:off x="467710" y="5456562"/>
            <a:ext cx="11256579" cy="1200329"/>
          </a:xfrm>
          <a:prstGeom prst="rect">
            <a:avLst/>
          </a:prstGeom>
          <a:noFill/>
        </p:spPr>
        <p:txBody>
          <a:bodyPr wrap="square" rtlCol="0">
            <a:spAutoFit/>
          </a:bodyPr>
          <a:lstStyle/>
          <a:p>
            <a:r>
              <a:rPr lang="en-US" sz="18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Key</a:t>
            </a:r>
            <a:r>
              <a:rPr lang="en-US" sz="1800" b="1" dirty="0"/>
              <a:t> </a:t>
            </a:r>
            <a:r>
              <a:rPr lang="en-US" sz="18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Challenges Addressed </a:t>
            </a:r>
            <a:endPar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buFont typeface="Wingdings" panose="05000000000000000000" pitchFamily="2" charset="2"/>
              <a:buChar char="§"/>
            </a:pPr>
            <a:r>
              <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 Limitations for Training Deep Models: Large-scale labelled data is typically required to train CNNs effectively, but HAR datasets are often small. The authors address this by using transfer learning, utilizing features from models pre-trained on the large ImageNet dataset, which enhances performance on the smaller Weizmann dataset.</a:t>
            </a:r>
          </a:p>
        </p:txBody>
      </p:sp>
      <p:pic>
        <p:nvPicPr>
          <p:cNvPr id="6" name="Picture 5">
            <a:extLst>
              <a:ext uri="{FF2B5EF4-FFF2-40B4-BE49-F238E27FC236}">
                <a16:creationId xmlns:a16="http://schemas.microsoft.com/office/drawing/2014/main" id="{8CB816CD-FB95-3307-0A10-80CDF330131E}"/>
              </a:ext>
            </a:extLst>
          </p:cNvPr>
          <p:cNvPicPr>
            <a:picLocks noChangeAspect="1"/>
          </p:cNvPicPr>
          <p:nvPr/>
        </p:nvPicPr>
        <p:blipFill>
          <a:blip r:embed="rId2"/>
          <a:stretch>
            <a:fillRect/>
          </a:stretch>
        </p:blipFill>
        <p:spPr>
          <a:xfrm>
            <a:off x="7383517" y="1651906"/>
            <a:ext cx="4383089" cy="3943918"/>
          </a:xfrm>
          <a:prstGeom prst="rect">
            <a:avLst/>
          </a:prstGeom>
        </p:spPr>
      </p:pic>
      <p:sp>
        <p:nvSpPr>
          <p:cNvPr id="7" name="TextBox 6">
            <a:extLst>
              <a:ext uri="{FF2B5EF4-FFF2-40B4-BE49-F238E27FC236}">
                <a16:creationId xmlns:a16="http://schemas.microsoft.com/office/drawing/2014/main" id="{EEE5990F-703F-F97D-DFA5-796A91BD9E06}"/>
              </a:ext>
            </a:extLst>
          </p:cNvPr>
          <p:cNvSpPr txBox="1"/>
          <p:nvPr/>
        </p:nvSpPr>
        <p:spPr>
          <a:xfrm>
            <a:off x="467710" y="2090228"/>
            <a:ext cx="6915807" cy="2862322"/>
          </a:xfrm>
          <a:prstGeom prst="rect">
            <a:avLst/>
          </a:prstGeom>
          <a:noFill/>
        </p:spPr>
        <p:txBody>
          <a:bodyPr wrap="square" rtlCol="0">
            <a:spAutoFit/>
          </a:bodyPr>
          <a:lstStyle/>
          <a:p>
            <a:pPr algn="just"/>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This paper focuses on using Convolutional Neural Networks (CNNs) with transfer learning to recognize human activities from video data. Specifically, the authors employ transfer learning to leverage pre-trained models on large datasets, like ImageNet, for activity classification using the Weizmann dataset, which contains video sequences of people performing various actions. The paper evaluates three CNN models—VGG-16, VGG-19, and InceptionNet-v3—and achieves the highest accuracy of 96.95% with VGG-16.</a:t>
            </a:r>
            <a:endParaRPr lang="en-IN"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Tree>
    <p:extLst>
      <p:ext uri="{BB962C8B-B14F-4D97-AF65-F5344CB8AC3E}">
        <p14:creationId xmlns:p14="http://schemas.microsoft.com/office/powerpoint/2010/main" val="3527029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A78E4E9A-F0B9-92DA-A7C2-97DBFC21B5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8038F5B-8ED2-9BD5-6557-156CAC41DB4D}"/>
              </a:ext>
              <a:ext uri="{C183D7F6-B498-43B3-948B-1728B52AA6E4}">
                <adec:decorative xmlns:adec="http://schemas.microsoft.com/office/drawing/2017/decorative" val="1"/>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E76933B5-99EE-09CF-18B8-43997A7E5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A632BF5B-C629-902C-4C23-55986298A09C}"/>
              </a:ext>
            </a:extLst>
          </p:cNvPr>
          <p:cNvSpPr>
            <a:spLocks noGrp="1"/>
          </p:cNvSpPr>
          <p:nvPr>
            <p:ph type="ctrTitle"/>
          </p:nvPr>
        </p:nvSpPr>
        <p:spPr>
          <a:xfrm>
            <a:off x="7524263" y="2886918"/>
            <a:ext cx="3246505" cy="1084153"/>
          </a:xfrm>
        </p:spPr>
        <p:txBody>
          <a:bodyPr>
            <a:normAutofit/>
          </a:bodyPr>
          <a:lstStyle/>
          <a:p>
            <a:r>
              <a:rPr lang="en-US" sz="6600" dirty="0"/>
              <a:t>Paper 7 </a:t>
            </a:r>
          </a:p>
        </p:txBody>
      </p:sp>
    </p:spTree>
    <p:extLst>
      <p:ext uri="{BB962C8B-B14F-4D97-AF65-F5344CB8AC3E}">
        <p14:creationId xmlns:p14="http://schemas.microsoft.com/office/powerpoint/2010/main" val="2225585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32812-38C2-E530-345B-5EA8B7B7DE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CF01A-D487-41F1-9875-D30FD172AC41}"/>
              </a:ext>
            </a:extLst>
          </p:cNvPr>
          <p:cNvSpPr>
            <a:spLocks noGrp="1"/>
          </p:cNvSpPr>
          <p:nvPr>
            <p:ph type="title"/>
          </p:nvPr>
        </p:nvSpPr>
        <p:spPr>
          <a:xfrm>
            <a:off x="693414" y="91265"/>
            <a:ext cx="10805171" cy="1257300"/>
          </a:xfrm>
        </p:spPr>
        <p:txBody>
          <a:bodyPr>
            <a:normAutofit fontScale="90000"/>
          </a:bodyPr>
          <a:lstStyle/>
          <a:p>
            <a:r>
              <a:rPr lang="en-US" dirty="0"/>
              <a:t>Human Action Recognition Based on Three-Stream Network with Frame Sequence Features</a:t>
            </a:r>
            <a:endParaRPr lang="en-IN" dirty="0"/>
          </a:p>
        </p:txBody>
      </p:sp>
      <p:pic>
        <p:nvPicPr>
          <p:cNvPr id="4" name="Picture 3">
            <a:extLst>
              <a:ext uri="{FF2B5EF4-FFF2-40B4-BE49-F238E27FC236}">
                <a16:creationId xmlns:a16="http://schemas.microsoft.com/office/drawing/2014/main" id="{23EE2ACB-9ED0-44C6-5012-83788EF7C1A0}"/>
              </a:ext>
            </a:extLst>
          </p:cNvPr>
          <p:cNvPicPr>
            <a:picLocks noChangeAspect="1"/>
          </p:cNvPicPr>
          <p:nvPr/>
        </p:nvPicPr>
        <p:blipFill>
          <a:blip r:embed="rId2"/>
          <a:srcRect l="1035" r="689"/>
          <a:stretch/>
        </p:blipFill>
        <p:spPr>
          <a:xfrm>
            <a:off x="105100" y="1534423"/>
            <a:ext cx="7818647" cy="3477874"/>
          </a:xfrm>
          <a:prstGeom prst="rect">
            <a:avLst/>
          </a:prstGeom>
        </p:spPr>
      </p:pic>
      <p:pic>
        <p:nvPicPr>
          <p:cNvPr id="7" name="Picture 6">
            <a:extLst>
              <a:ext uri="{FF2B5EF4-FFF2-40B4-BE49-F238E27FC236}">
                <a16:creationId xmlns:a16="http://schemas.microsoft.com/office/drawing/2014/main" id="{C8B52B0E-3DAF-B3AC-8BA1-70C468E7AF5C}"/>
              </a:ext>
            </a:extLst>
          </p:cNvPr>
          <p:cNvPicPr>
            <a:picLocks noChangeAspect="1"/>
          </p:cNvPicPr>
          <p:nvPr/>
        </p:nvPicPr>
        <p:blipFill>
          <a:blip r:embed="rId3"/>
          <a:stretch>
            <a:fillRect/>
          </a:stretch>
        </p:blipFill>
        <p:spPr>
          <a:xfrm>
            <a:off x="817813" y="5100233"/>
            <a:ext cx="10556374" cy="1579088"/>
          </a:xfrm>
          <a:prstGeom prst="rect">
            <a:avLst/>
          </a:prstGeom>
        </p:spPr>
      </p:pic>
      <p:sp>
        <p:nvSpPr>
          <p:cNvPr id="8" name="TextBox 7">
            <a:extLst>
              <a:ext uri="{FF2B5EF4-FFF2-40B4-BE49-F238E27FC236}">
                <a16:creationId xmlns:a16="http://schemas.microsoft.com/office/drawing/2014/main" id="{B4FBB18C-0461-B2DC-FD0F-0FE970BE1C5B}"/>
              </a:ext>
            </a:extLst>
          </p:cNvPr>
          <p:cNvSpPr txBox="1"/>
          <p:nvPr/>
        </p:nvSpPr>
        <p:spPr>
          <a:xfrm>
            <a:off x="7977351" y="1439829"/>
            <a:ext cx="4109549" cy="3477875"/>
          </a:xfrm>
          <a:prstGeom prst="rect">
            <a:avLst/>
          </a:prstGeom>
          <a:noFill/>
        </p:spPr>
        <p:txBody>
          <a:bodyPr wrap="square" rtlCol="0">
            <a:spAutoFit/>
          </a:bodyPr>
          <a:lstStyle/>
          <a:p>
            <a:pPr algn="just"/>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This paper introduces a novel three-stream neural network for HAR. This model combines spatial, temporal, and frame sequence information to improve recognition accuracy in video-based HAR. Traditional two-stream networks capture spatial (appearance) and temporal (motion) information but often overlook the sequence of frames, which provides critical long-term and short-term motion cues.</a:t>
            </a:r>
            <a:endParaRPr lang="en-IN"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Tree>
    <p:extLst>
      <p:ext uri="{BB962C8B-B14F-4D97-AF65-F5344CB8AC3E}">
        <p14:creationId xmlns:p14="http://schemas.microsoft.com/office/powerpoint/2010/main" val="827625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5FEBAC6-2488-F2FA-9FD4-3D562DA253D5}"/>
              </a:ext>
            </a:extLst>
          </p:cNvPr>
          <p:cNvPicPr>
            <a:picLocks noGrp="1" noChangeAspect="1"/>
          </p:cNvPicPr>
          <p:nvPr>
            <p:ph idx="1"/>
          </p:nvPr>
        </p:nvPicPr>
        <p:blipFill>
          <a:blip r:embed="rId2"/>
          <a:stretch>
            <a:fillRect/>
          </a:stretch>
        </p:blipFill>
        <p:spPr>
          <a:xfrm>
            <a:off x="7210097" y="60787"/>
            <a:ext cx="4888294" cy="2225793"/>
          </a:xfrm>
        </p:spPr>
      </p:pic>
      <p:pic>
        <p:nvPicPr>
          <p:cNvPr id="8" name="Picture 7">
            <a:extLst>
              <a:ext uri="{FF2B5EF4-FFF2-40B4-BE49-F238E27FC236}">
                <a16:creationId xmlns:a16="http://schemas.microsoft.com/office/drawing/2014/main" id="{2F28828B-BACF-CF8C-ECCE-A24305FA3E02}"/>
              </a:ext>
            </a:extLst>
          </p:cNvPr>
          <p:cNvPicPr>
            <a:picLocks noChangeAspect="1"/>
          </p:cNvPicPr>
          <p:nvPr/>
        </p:nvPicPr>
        <p:blipFill>
          <a:blip r:embed="rId3"/>
          <a:stretch>
            <a:fillRect/>
          </a:stretch>
        </p:blipFill>
        <p:spPr>
          <a:xfrm>
            <a:off x="7210096" y="2320452"/>
            <a:ext cx="4888294" cy="2222553"/>
          </a:xfrm>
          <a:prstGeom prst="rect">
            <a:avLst/>
          </a:prstGeom>
        </p:spPr>
      </p:pic>
      <p:pic>
        <p:nvPicPr>
          <p:cNvPr id="10" name="Picture 9">
            <a:extLst>
              <a:ext uri="{FF2B5EF4-FFF2-40B4-BE49-F238E27FC236}">
                <a16:creationId xmlns:a16="http://schemas.microsoft.com/office/drawing/2014/main" id="{2F099EA2-2327-DBFE-7794-EDFF39B54B35}"/>
              </a:ext>
            </a:extLst>
          </p:cNvPr>
          <p:cNvPicPr>
            <a:picLocks noChangeAspect="1"/>
          </p:cNvPicPr>
          <p:nvPr/>
        </p:nvPicPr>
        <p:blipFill>
          <a:blip r:embed="rId4"/>
          <a:stretch>
            <a:fillRect/>
          </a:stretch>
        </p:blipFill>
        <p:spPr>
          <a:xfrm>
            <a:off x="7210097" y="4576877"/>
            <a:ext cx="4888293" cy="2137831"/>
          </a:xfrm>
          <a:prstGeom prst="rect">
            <a:avLst/>
          </a:prstGeom>
        </p:spPr>
      </p:pic>
      <p:sp>
        <p:nvSpPr>
          <p:cNvPr id="13" name="Rectangle 3">
            <a:extLst>
              <a:ext uri="{FF2B5EF4-FFF2-40B4-BE49-F238E27FC236}">
                <a16:creationId xmlns:a16="http://schemas.microsoft.com/office/drawing/2014/main" id="{6E5E6DB6-51A9-A65A-BF02-F5E0120338E7}"/>
              </a:ext>
            </a:extLst>
          </p:cNvPr>
          <p:cNvSpPr>
            <a:spLocks noChangeArrowheads="1"/>
          </p:cNvSpPr>
          <p:nvPr/>
        </p:nvSpPr>
        <p:spPr bwMode="auto">
          <a:xfrm>
            <a:off x="93609" y="274290"/>
            <a:ext cx="6990363" cy="6309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sz="2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Key Challenges Addressed</a:t>
            </a:r>
            <a:endParaRPr lang="en-US" altLang="en-US" sz="2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a:p>
            <a:pPr marL="0" marR="0" lvl="0" indent="0" algn="l" defTabSz="914400" rtl="0" eaLnBrk="0" fontAlgn="base" latinLnBrk="0" hangingPunct="0">
              <a:lnSpc>
                <a:spcPct val="100000"/>
              </a:lnSpc>
              <a:spcBef>
                <a:spcPct val="0"/>
              </a:spcBef>
              <a:spcAft>
                <a:spcPct val="0"/>
              </a:spcAft>
              <a:buClrTx/>
              <a:buSzTx/>
              <a:tabLst/>
            </a:pPr>
            <a:endParaRPr lang="en-US" altLang="en-US" b="1"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Combining Long-term and Short-term Motion Information:</a:t>
            </a:r>
          </a:p>
          <a:p>
            <a:pPr marL="742950" lvl="1" indent="-285750" algn="just" eaLnBrk="0" fontAlgn="base" hangingPunct="0">
              <a:spcBef>
                <a:spcPct val="0"/>
              </a:spcBef>
              <a:spcAft>
                <a:spcPct val="0"/>
              </a:spcAft>
              <a:buFont typeface="Arial" panose="020B0604020202020204" pitchFamily="34" charset="0"/>
              <a:buChar char="•"/>
            </a:pP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Traditional two-stream models struggle to effectively capture the inter-frame sequence needed to understand both short-term and long-term dynamics in human actions. By adding a third stream dedicated to frame sequence features, this approach extracts both detailed, moment-to-moment spatial-temporal information and the broader action context.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Handling Variability in Human Motion and Complex Scenes:</a:t>
            </a:r>
          </a:p>
          <a:p>
            <a:pPr marL="742950" lvl="1" indent="-285750" algn="just" eaLnBrk="0" fontAlgn="base" hangingPunct="0">
              <a:spcBef>
                <a:spcPct val="0"/>
              </a:spcBef>
              <a:spcAft>
                <a:spcPct val="0"/>
              </a:spcAft>
              <a:buFont typeface="Arial" panose="020B0604020202020204" pitchFamily="34" charset="0"/>
              <a:buChar char="•"/>
            </a:pP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Recognizing human actions across complex backgrounds, varying lighting conditions, and occlusions is challenging. This model incorporates spatial, temporal, and sequence information, allowing it to better generalize across diverse video environments. It was tested on challenging datasets, such as UCF11, UCF50, and HMDB51, achieving high accuracy rates of 99.17%, 97.40%, and 96.88%, respectively.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Efficient Feature Fusion for Action Classification:</a:t>
            </a:r>
          </a:p>
          <a:p>
            <a:pPr marL="742950" lvl="1" indent="-285750" algn="just" eaLnBrk="0" fontAlgn="base" hangingPunct="0">
              <a:spcBef>
                <a:spcPct val="0"/>
              </a:spcBef>
              <a:spcAft>
                <a:spcPct val="0"/>
              </a:spcAft>
              <a:buFont typeface="Arial" panose="020B0604020202020204" pitchFamily="34" charset="0"/>
              <a:buChar char="•"/>
            </a:pP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Effective feature fusion from multiple streams is necessary to avoid redundancy and improve classification. This paper uses a parallel fusion of spatial, temporal, and sequence features, which proved more effective than other fusion techniques. </a:t>
            </a:r>
          </a:p>
        </p:txBody>
      </p:sp>
    </p:spTree>
    <p:extLst>
      <p:ext uri="{BB962C8B-B14F-4D97-AF65-F5344CB8AC3E}">
        <p14:creationId xmlns:p14="http://schemas.microsoft.com/office/powerpoint/2010/main" val="4290448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F756C4-2907-2BE5-14F5-33FC4734AF50}"/>
              </a:ext>
            </a:extLst>
          </p:cNvPr>
          <p:cNvSpPr>
            <a:spLocks noGrp="1"/>
          </p:cNvSpPr>
          <p:nvPr>
            <p:ph type="body" idx="1"/>
          </p:nvPr>
        </p:nvSpPr>
        <p:spPr>
          <a:xfrm>
            <a:off x="118242" y="105837"/>
            <a:ext cx="11884572" cy="6610273"/>
          </a:xfrm>
        </p:spPr>
        <p:txBody>
          <a:bodyPr>
            <a:normAutofit/>
          </a:bodyPr>
          <a:lstStyle/>
          <a:p>
            <a:pPr marL="342900" indent="-342900" algn="l">
              <a:buFont typeface="Wingdings" panose="05000000000000000000" pitchFamily="2" charset="2"/>
              <a:buChar char="q"/>
            </a:pPr>
            <a:r>
              <a:rPr lang="en-US" sz="1800" b="1" dirty="0">
                <a:solidFill>
                  <a:schemeClr val="tx2"/>
                </a:solidFill>
                <a:latin typeface="+mj-lt"/>
                <a:ea typeface="+mj-ea"/>
              </a:rPr>
              <a:t>Three-Stream Architecture:</a:t>
            </a:r>
            <a:r>
              <a:rPr lang="en-US" sz="1800" dirty="0">
                <a:solidFill>
                  <a:schemeClr val="tx2"/>
                </a:solidFill>
                <a:latin typeface="+mj-lt"/>
                <a:ea typeface="+mj-ea"/>
              </a:rPr>
              <a:t> The architecture separates a video into RGB frames (capturing spatial information) and optical flow frames (capturing motion information). Each type of data is processed through separate networks:</a:t>
            </a:r>
          </a:p>
          <a:p>
            <a:pPr marL="742950" lvl="1" indent="-285750">
              <a:buFont typeface="Arial" panose="020B0604020202020204" pitchFamily="34" charset="0"/>
              <a:buChar char="•"/>
            </a:pPr>
            <a:r>
              <a:rPr lang="en-US" b="1" dirty="0">
                <a:solidFill>
                  <a:schemeClr val="tx2"/>
                </a:solidFill>
                <a:latin typeface="+mj-lt"/>
                <a:ea typeface="+mj-ea"/>
              </a:rPr>
              <a:t>RGB</a:t>
            </a:r>
            <a:r>
              <a:rPr lang="en-US" dirty="0">
                <a:solidFill>
                  <a:schemeClr val="tx2"/>
                </a:solidFill>
                <a:latin typeface="+mj-lt"/>
                <a:ea typeface="+mj-ea"/>
              </a:rPr>
              <a:t> frames are passed through a sequential network to capture frame-by-frame sequence information.</a:t>
            </a:r>
          </a:p>
          <a:p>
            <a:pPr marL="742950" lvl="1" indent="-285750">
              <a:buFont typeface="Arial" panose="020B0604020202020204" pitchFamily="34" charset="0"/>
              <a:buChar char="•"/>
            </a:pPr>
            <a:r>
              <a:rPr lang="en-US" b="1" dirty="0">
                <a:solidFill>
                  <a:schemeClr val="tx2"/>
                </a:solidFill>
                <a:latin typeface="+mj-lt"/>
                <a:ea typeface="+mj-ea"/>
              </a:rPr>
              <a:t>Optical flow</a:t>
            </a:r>
            <a:r>
              <a:rPr lang="en-US" dirty="0">
                <a:solidFill>
                  <a:schemeClr val="tx2"/>
                </a:solidFill>
                <a:latin typeface="+mj-lt"/>
                <a:ea typeface="+mj-ea"/>
              </a:rPr>
              <a:t> frames go through a temporal network to capture motion-related features.</a:t>
            </a:r>
          </a:p>
          <a:p>
            <a:pPr marL="342900" indent="-342900" algn="l">
              <a:buFont typeface="Wingdings" panose="05000000000000000000" pitchFamily="2" charset="2"/>
              <a:buChar char="q"/>
            </a:pPr>
            <a:r>
              <a:rPr lang="en-IN" sz="1800" b="1" dirty="0">
                <a:solidFill>
                  <a:schemeClr val="tx2"/>
                </a:solidFill>
                <a:latin typeface="+mj-lt"/>
                <a:ea typeface="+mj-ea"/>
              </a:rPr>
              <a:t>Video Preprocessing:</a:t>
            </a:r>
            <a:r>
              <a:rPr lang="en-IN" sz="1800" dirty="0">
                <a:solidFill>
                  <a:schemeClr val="tx2"/>
                </a:solidFill>
                <a:latin typeface="+mj-lt"/>
                <a:ea typeface="+mj-ea"/>
              </a:rPr>
              <a:t> Frame Extraction, Data Structuring, Optical Flow Calculation</a:t>
            </a:r>
          </a:p>
          <a:p>
            <a:pPr marL="342900" indent="-342900" algn="l">
              <a:buFont typeface="Wingdings" panose="05000000000000000000" pitchFamily="2" charset="2"/>
              <a:buChar char="q"/>
            </a:pPr>
            <a:r>
              <a:rPr lang="en-US" sz="1800" b="1" dirty="0">
                <a:solidFill>
                  <a:schemeClr val="tx2"/>
                </a:solidFill>
                <a:latin typeface="+mj-lt"/>
                <a:ea typeface="+mj-ea"/>
              </a:rPr>
              <a:t>Spatial and Temporal Network:</a:t>
            </a:r>
            <a:r>
              <a:rPr lang="en-US" sz="1800" dirty="0">
                <a:solidFill>
                  <a:schemeClr val="tx2"/>
                </a:solidFill>
                <a:latin typeface="+mj-lt"/>
                <a:ea typeface="+mj-ea"/>
              </a:rPr>
              <a:t> The spatial and temporal networks are nearly identical 2D CNN models used to extract spatial and temporal features from the RGB and optical flow frames, respectively.</a:t>
            </a:r>
          </a:p>
          <a:p>
            <a:pPr marL="342900" indent="-342900" algn="l">
              <a:buFont typeface="Wingdings" panose="05000000000000000000" pitchFamily="2" charset="2"/>
              <a:buChar char="q"/>
            </a:pPr>
            <a:r>
              <a:rPr lang="en-US" sz="1800" b="1" dirty="0">
                <a:solidFill>
                  <a:schemeClr val="tx2"/>
                </a:solidFill>
                <a:latin typeface="+mj-lt"/>
                <a:ea typeface="+mj-ea"/>
              </a:rPr>
              <a:t>Sequential Network:</a:t>
            </a:r>
            <a:r>
              <a:rPr lang="en-US" sz="1800" dirty="0">
                <a:solidFill>
                  <a:schemeClr val="tx2"/>
                </a:solidFill>
                <a:latin typeface="+mj-lt"/>
                <a:ea typeface="+mj-ea"/>
              </a:rPr>
              <a:t> Unlike conventional approaches that rely solely on CNNs, this model incorporates a Long Short-Term Memory (LSTM) network to capture frame sequence information, benefiting from LSTM’s strength in processing sequential data.</a:t>
            </a:r>
          </a:p>
          <a:p>
            <a:pPr marL="342900" indent="-342900" algn="l">
              <a:buFont typeface="Wingdings" panose="05000000000000000000" pitchFamily="2" charset="2"/>
              <a:buChar char="q"/>
            </a:pPr>
            <a:r>
              <a:rPr lang="en-US" sz="1800" b="1" dirty="0">
                <a:solidFill>
                  <a:schemeClr val="tx2"/>
                </a:solidFill>
                <a:latin typeface="+mj-lt"/>
                <a:ea typeface="+mj-ea"/>
              </a:rPr>
              <a:t>Feature Fusion</a:t>
            </a:r>
          </a:p>
          <a:p>
            <a:pPr lvl="1">
              <a:buFont typeface="Arial" panose="020B0604020202020204" pitchFamily="34" charset="0"/>
              <a:buChar char="•"/>
            </a:pPr>
            <a:r>
              <a:rPr lang="en-US" dirty="0">
                <a:solidFill>
                  <a:schemeClr val="tx2"/>
                </a:solidFill>
                <a:latin typeface="+mj-lt"/>
                <a:ea typeface="+mj-ea"/>
              </a:rPr>
              <a:t> </a:t>
            </a:r>
            <a:r>
              <a:rPr lang="en-US" b="1" dirty="0">
                <a:solidFill>
                  <a:schemeClr val="tx2"/>
                </a:solidFill>
                <a:latin typeface="+mj-lt"/>
                <a:ea typeface="+mj-ea"/>
              </a:rPr>
              <a:t>Parallel Feature Fusion:</a:t>
            </a:r>
            <a:r>
              <a:rPr lang="en-US" dirty="0">
                <a:solidFill>
                  <a:schemeClr val="tx2"/>
                </a:solidFill>
                <a:latin typeface="+mj-lt"/>
                <a:ea typeface="+mj-ea"/>
              </a:rPr>
              <a:t> The model employs parallel fusion to combine the spatial, temporal, and sequence features rather than maximum or concatenation fusion, as this method was found to be more effective for model performance.</a:t>
            </a:r>
          </a:p>
          <a:p>
            <a:pPr lvl="1">
              <a:buFont typeface="Arial" panose="020B0604020202020204" pitchFamily="34" charset="0"/>
              <a:buChar char="•"/>
            </a:pPr>
            <a:endParaRPr lang="en-US" dirty="0">
              <a:solidFill>
                <a:schemeClr val="tx2"/>
              </a:solidFill>
              <a:latin typeface="+mj-lt"/>
              <a:ea typeface="+mj-ea"/>
            </a:endParaRPr>
          </a:p>
          <a:p>
            <a:pPr lvl="1">
              <a:buFont typeface="Arial" panose="020B0604020202020204" pitchFamily="34" charset="0"/>
              <a:buChar char="•"/>
            </a:pPr>
            <a:endParaRPr lang="en-US" dirty="0">
              <a:solidFill>
                <a:schemeClr val="tx2"/>
              </a:solidFill>
              <a:latin typeface="+mj-lt"/>
              <a:ea typeface="+mj-ea"/>
            </a:endParaRPr>
          </a:p>
          <a:p>
            <a:pPr lvl="1">
              <a:buFont typeface="Arial" panose="020B0604020202020204" pitchFamily="34" charset="0"/>
              <a:buChar char="•"/>
            </a:pPr>
            <a:r>
              <a:rPr lang="en-US" dirty="0">
                <a:solidFill>
                  <a:schemeClr val="tx2"/>
                </a:solidFill>
                <a:latin typeface="+mj-lt"/>
                <a:ea typeface="+mj-ea"/>
              </a:rPr>
              <a:t>The fused vector is then fed into an MLP for the final classification, improving recognition accuracy by leveraging the combined feature information for a more reliable action classification.</a:t>
            </a:r>
            <a:endParaRPr lang="en-IN" dirty="0">
              <a:solidFill>
                <a:schemeClr val="tx2"/>
              </a:solidFill>
              <a:latin typeface="+mj-lt"/>
              <a:ea typeface="+mj-ea"/>
            </a:endParaRPr>
          </a:p>
        </p:txBody>
      </p:sp>
      <p:pic>
        <p:nvPicPr>
          <p:cNvPr id="5" name="Picture 4">
            <a:extLst>
              <a:ext uri="{FF2B5EF4-FFF2-40B4-BE49-F238E27FC236}">
                <a16:creationId xmlns:a16="http://schemas.microsoft.com/office/drawing/2014/main" id="{7E81CDE4-E1C5-588A-3A53-CB4E9BC9FA5D}"/>
              </a:ext>
            </a:extLst>
          </p:cNvPr>
          <p:cNvPicPr>
            <a:picLocks noChangeAspect="1"/>
          </p:cNvPicPr>
          <p:nvPr/>
        </p:nvPicPr>
        <p:blipFill>
          <a:blip r:embed="rId2"/>
          <a:stretch>
            <a:fillRect/>
          </a:stretch>
        </p:blipFill>
        <p:spPr>
          <a:xfrm>
            <a:off x="3745630" y="5051487"/>
            <a:ext cx="4629796" cy="685896"/>
          </a:xfrm>
          <a:prstGeom prst="rect">
            <a:avLst/>
          </a:prstGeom>
        </p:spPr>
      </p:pic>
    </p:spTree>
    <p:extLst>
      <p:ext uri="{BB962C8B-B14F-4D97-AF65-F5344CB8AC3E}">
        <p14:creationId xmlns:p14="http://schemas.microsoft.com/office/powerpoint/2010/main" val="2241144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A2C914A2-6B38-2672-29FD-3814A92524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40F498E-E8F5-E412-CA3D-CD9E1DE53D09}"/>
              </a:ext>
              <a:ext uri="{C183D7F6-B498-43B3-948B-1728B52AA6E4}">
                <adec:decorative xmlns:adec="http://schemas.microsoft.com/office/drawing/2017/decorative" val="1"/>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C05DB353-D4CD-3EB0-4E6B-000F3B669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5050CE95-089A-1877-F589-06D8870E76EF}"/>
              </a:ext>
            </a:extLst>
          </p:cNvPr>
          <p:cNvSpPr>
            <a:spLocks noGrp="1"/>
          </p:cNvSpPr>
          <p:nvPr>
            <p:ph type="ctrTitle"/>
          </p:nvPr>
        </p:nvSpPr>
        <p:spPr>
          <a:xfrm>
            <a:off x="7524263" y="2886918"/>
            <a:ext cx="3246505" cy="1084153"/>
          </a:xfrm>
        </p:spPr>
        <p:txBody>
          <a:bodyPr>
            <a:normAutofit/>
          </a:bodyPr>
          <a:lstStyle/>
          <a:p>
            <a:r>
              <a:rPr lang="en-US" sz="6600" dirty="0"/>
              <a:t>Paper 8 </a:t>
            </a:r>
          </a:p>
        </p:txBody>
      </p:sp>
    </p:spTree>
    <p:extLst>
      <p:ext uri="{BB962C8B-B14F-4D97-AF65-F5344CB8AC3E}">
        <p14:creationId xmlns:p14="http://schemas.microsoft.com/office/powerpoint/2010/main" val="4004062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ACEC8-81DF-D553-34D1-1130CA13D2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DC42BC-EEAD-DB05-5993-07467B8B11E2}"/>
              </a:ext>
            </a:extLst>
          </p:cNvPr>
          <p:cNvSpPr>
            <a:spLocks noGrp="1"/>
          </p:cNvSpPr>
          <p:nvPr>
            <p:ph type="title"/>
          </p:nvPr>
        </p:nvSpPr>
        <p:spPr>
          <a:xfrm>
            <a:off x="919119" y="150240"/>
            <a:ext cx="10353762" cy="1257300"/>
          </a:xfrm>
        </p:spPr>
        <p:txBody>
          <a:bodyPr>
            <a:normAutofit fontScale="90000"/>
          </a:bodyPr>
          <a:lstStyle/>
          <a:p>
            <a:r>
              <a:rPr lang="en-US" dirty="0"/>
              <a:t>Vision-based human activity recognition for reducing building energy demand</a:t>
            </a:r>
            <a:endParaRPr lang="en-IN" dirty="0"/>
          </a:p>
        </p:txBody>
      </p:sp>
      <p:sp>
        <p:nvSpPr>
          <p:cNvPr id="7" name="TextBox 6">
            <a:extLst>
              <a:ext uri="{FF2B5EF4-FFF2-40B4-BE49-F238E27FC236}">
                <a16:creationId xmlns:a16="http://schemas.microsoft.com/office/drawing/2014/main" id="{6001A453-3505-48D2-240B-D2BC8829E964}"/>
              </a:ext>
            </a:extLst>
          </p:cNvPr>
          <p:cNvSpPr txBox="1"/>
          <p:nvPr/>
        </p:nvSpPr>
        <p:spPr>
          <a:xfrm>
            <a:off x="123160" y="1407540"/>
            <a:ext cx="5231160" cy="5324535"/>
          </a:xfrm>
          <a:prstGeom prst="rect">
            <a:avLst/>
          </a:prstGeom>
          <a:noFill/>
        </p:spPr>
        <p:txBody>
          <a:bodyPr wrap="square" rtlCol="0">
            <a:spAutoFit/>
          </a:bodyPr>
          <a:lstStyle/>
          <a:p>
            <a:pPr algn="just"/>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This paper presents a vision-based deep learning model that uses human activity recognition (HAR) to improve the energy efficiency of buildings by optimizing HVAC (Heating, Ventilation, and Air Conditioning) systems. </a:t>
            </a:r>
          </a:p>
          <a:p>
            <a:pPr algn="just"/>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a:p>
            <a:pPr algn="just"/>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The model is deployed via a camera for real-time detection and classification of activities like sitting, standing, and walking within indoor spaces, providing occupancy-based heat emission data. </a:t>
            </a:r>
          </a:p>
          <a:p>
            <a:pPr algn="just"/>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a:p>
            <a:pPr algn="just"/>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This information can dynamically adjust HVAC operations, leading to more efficient heating and cooling management, and reducing unnecessary energy consumption while maintaining thermal comfort.</a:t>
            </a:r>
            <a:endParaRPr lang="en-IN"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p:txBody>
      </p:sp>
      <p:sp>
        <p:nvSpPr>
          <p:cNvPr id="6" name="TextBox 5">
            <a:extLst>
              <a:ext uri="{FF2B5EF4-FFF2-40B4-BE49-F238E27FC236}">
                <a16:creationId xmlns:a16="http://schemas.microsoft.com/office/drawing/2014/main" id="{E878AAE2-3DDD-928A-92B1-E3A46C103349}"/>
              </a:ext>
            </a:extLst>
          </p:cNvPr>
          <p:cNvSpPr txBox="1"/>
          <p:nvPr/>
        </p:nvSpPr>
        <p:spPr>
          <a:xfrm>
            <a:off x="5478853" y="2146204"/>
            <a:ext cx="6589987" cy="3847207"/>
          </a:xfrm>
          <a:prstGeom prst="rect">
            <a:avLst/>
          </a:prstGeom>
          <a:noFill/>
        </p:spPr>
        <p:txBody>
          <a:bodyPr wrap="square" rtlCol="0">
            <a:spAutoFit/>
          </a:bodyPr>
          <a:lstStyle/>
          <a:p>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Key Challenges Addressed </a:t>
            </a:r>
          </a:p>
          <a:p>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a:p>
            <a:pPr marL="285750" indent="-285750">
              <a:buFont typeface="Wingdings" panose="05000000000000000000" pitchFamily="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Improving HVAC Responsiveness to Real-time Occupancy: </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Conventional HVAC systems often operate on fixed schedules, resulting in heating or cooling unoccupied spaces. The proposed HAR model integrates real-time activity data to align HVAC usage with actual room occupancy and occupant activities, reducing over-conditioning.</a:t>
            </a:r>
          </a:p>
          <a:p>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a:p>
            <a:pPr marL="285750" indent="-285750">
              <a:buFont typeface="Wingdings" panose="05000000000000000000" pitchFamily="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Handling Complex Indoor Activity Detection: </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Accurate recognition of human activities (e.g., sitting vs. walking) in varied postures and movements is challenging in an office setting.</a:t>
            </a:r>
          </a:p>
          <a:p>
            <a:pPr marL="285750" indent="-285750">
              <a:buFont typeface="Wingdings" panose="05000000000000000000" pitchFamily="2" charset="2"/>
              <a:buChar char="§"/>
            </a:pPr>
            <a:endParaRPr 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242909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55A934-6894-5ABF-2BD4-1C00B2891553}"/>
              </a:ext>
            </a:extLst>
          </p:cNvPr>
          <p:cNvPicPr>
            <a:picLocks noChangeAspect="1"/>
          </p:cNvPicPr>
          <p:nvPr/>
        </p:nvPicPr>
        <p:blipFill>
          <a:blip r:embed="rId2"/>
          <a:stretch>
            <a:fillRect/>
          </a:stretch>
        </p:blipFill>
        <p:spPr>
          <a:xfrm>
            <a:off x="207242" y="177830"/>
            <a:ext cx="7381225" cy="3990334"/>
          </a:xfrm>
          <a:prstGeom prst="rect">
            <a:avLst/>
          </a:prstGeom>
        </p:spPr>
      </p:pic>
      <p:sp>
        <p:nvSpPr>
          <p:cNvPr id="6" name="Rectangle 2">
            <a:extLst>
              <a:ext uri="{FF2B5EF4-FFF2-40B4-BE49-F238E27FC236}">
                <a16:creationId xmlns:a16="http://schemas.microsoft.com/office/drawing/2014/main" id="{3A6092B0-4FDD-8A04-F1AA-8B11223EB649}"/>
              </a:ext>
            </a:extLst>
          </p:cNvPr>
          <p:cNvSpPr>
            <a:spLocks noChangeArrowheads="1"/>
          </p:cNvSpPr>
          <p:nvPr/>
        </p:nvSpPr>
        <p:spPr bwMode="auto">
          <a:xfrm>
            <a:off x="7588468" y="428178"/>
            <a:ext cx="4529959"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Model Selection and Transfer Learning:</a:t>
            </a:r>
          </a:p>
          <a:p>
            <a:pPr marL="285750" lvl="0" indent="-285750" algn="just" eaLnBrk="0" fontAlgn="base" hangingPunct="0">
              <a:spcBef>
                <a:spcPct val="0"/>
              </a:spcBef>
              <a:spcAft>
                <a:spcPct val="0"/>
              </a:spcAft>
              <a:buFont typeface="Wingdings" panose="05000000000000000000" pitchFamily="2" charset="2"/>
              <a:buChar char="§"/>
            </a:pP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The study uses the TensorFlow Object Detection API to develop the model that supports building, training, and deploying object detection models.</a:t>
            </a:r>
          </a:p>
          <a:p>
            <a:pPr marL="285750" lvl="0" indent="-285750" algn="just" eaLnBrk="0" fontAlgn="base" hangingPunct="0">
              <a:spcBef>
                <a:spcPct val="0"/>
              </a:spcBef>
              <a:spcAft>
                <a:spcPct val="0"/>
              </a:spcAft>
              <a:buFont typeface="Wingdings" panose="05000000000000000000" pitchFamily="2" charset="2"/>
              <a:buChar char="§"/>
            </a:pP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A </a:t>
            </a:r>
            <a:r>
              <a:rPr lang="en-US" altLang="en-US"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transfer learning</a:t>
            </a: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 approach is employed, reusing knowledge from a pre-trained model (Faster R-CNN with Inception V2) trained on a large dataset (COCO). Transfer learning reduces the time and data required for training while enhancing detection accuracy.</a:t>
            </a:r>
          </a:p>
          <a:p>
            <a:pPr lvl="0" algn="just" eaLnBrk="0" fontAlgn="base" hangingPunct="0">
              <a:spcBef>
                <a:spcPct val="0"/>
              </a:spcBef>
              <a:spcAft>
                <a:spcPct val="0"/>
              </a:spcAft>
            </a:pPr>
            <a:endPar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endParaRPr>
          </a:p>
          <a:p>
            <a:pPr lvl="0" eaLnBrk="0" fontAlgn="base" hangingPunct="0">
              <a:spcBef>
                <a:spcPct val="0"/>
              </a:spcBef>
              <a:spcAft>
                <a:spcPct val="0"/>
              </a:spcAft>
            </a:pPr>
            <a:r>
              <a:rPr lang="en-US" altLang="en-US"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Model Configuration (Faster R-CNN with Inception V2):</a:t>
            </a:r>
          </a:p>
          <a:p>
            <a:pPr marL="285750" lvl="0" indent="-285750" algn="just" eaLnBrk="0" fontAlgn="base" hangingPunct="0">
              <a:spcBef>
                <a:spcPct val="0"/>
              </a:spcBef>
              <a:spcAft>
                <a:spcPct val="0"/>
              </a:spcAft>
              <a:buFont typeface="Wingdings" panose="05000000000000000000" pitchFamily="2" charset="2"/>
              <a:buChar char="§"/>
            </a:pP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The Faster R-CNN (Region-based CNN) with Inception V2 architecture was chosen for its ability to accurately detect objects regardless of size. Unlike other models, such as SSD </a:t>
            </a:r>
            <a:r>
              <a:rPr lang="en-US" alt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MobileNet</a:t>
            </a: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 or YOLO, Faster R-CNN can better handle varied object sizes. </a:t>
            </a:r>
          </a:p>
        </p:txBody>
      </p:sp>
      <p:pic>
        <p:nvPicPr>
          <p:cNvPr id="8" name="Picture 7">
            <a:extLst>
              <a:ext uri="{FF2B5EF4-FFF2-40B4-BE49-F238E27FC236}">
                <a16:creationId xmlns:a16="http://schemas.microsoft.com/office/drawing/2014/main" id="{BEBE980F-599B-AC9B-587C-BBF8ED493E63}"/>
              </a:ext>
            </a:extLst>
          </p:cNvPr>
          <p:cNvPicPr>
            <a:picLocks noChangeAspect="1"/>
          </p:cNvPicPr>
          <p:nvPr/>
        </p:nvPicPr>
        <p:blipFill>
          <a:blip r:embed="rId3"/>
          <a:stretch>
            <a:fillRect/>
          </a:stretch>
        </p:blipFill>
        <p:spPr>
          <a:xfrm>
            <a:off x="207242" y="4933193"/>
            <a:ext cx="7381224" cy="1592790"/>
          </a:xfrm>
          <a:prstGeom prst="rect">
            <a:avLst/>
          </a:prstGeom>
        </p:spPr>
      </p:pic>
      <p:sp>
        <p:nvSpPr>
          <p:cNvPr id="9" name="Title 1">
            <a:extLst>
              <a:ext uri="{FF2B5EF4-FFF2-40B4-BE49-F238E27FC236}">
                <a16:creationId xmlns:a16="http://schemas.microsoft.com/office/drawing/2014/main" id="{0664F5CE-AEE7-C19C-29DD-A396FEDB14D9}"/>
              </a:ext>
            </a:extLst>
          </p:cNvPr>
          <p:cNvSpPr txBox="1">
            <a:spLocks/>
          </p:cNvSpPr>
          <p:nvPr/>
        </p:nvSpPr>
        <p:spPr>
          <a:xfrm>
            <a:off x="73573" y="4428696"/>
            <a:ext cx="1106552" cy="504497"/>
          </a:xfrm>
          <a:prstGeom prst="rect">
            <a:avLst/>
          </a:prstGeom>
        </p:spPr>
        <p:txBody>
          <a:bodyPr>
            <a:normAutofit fontScale="975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dirty="0"/>
              <a:t>Result</a:t>
            </a:r>
          </a:p>
        </p:txBody>
      </p:sp>
    </p:spTree>
    <p:extLst>
      <p:ext uri="{BB962C8B-B14F-4D97-AF65-F5344CB8AC3E}">
        <p14:creationId xmlns:p14="http://schemas.microsoft.com/office/powerpoint/2010/main" val="2231495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F8A418-2E7D-FB71-EDE0-C66B7FDF735A}"/>
              </a:ext>
            </a:extLst>
          </p:cNvPr>
          <p:cNvSpPr>
            <a:spLocks noGrp="1"/>
          </p:cNvSpPr>
          <p:nvPr>
            <p:ph type="body" sz="half" idx="2"/>
          </p:nvPr>
        </p:nvSpPr>
        <p:spPr>
          <a:xfrm>
            <a:off x="95075" y="4097306"/>
            <a:ext cx="12001850" cy="2628388"/>
          </a:xfrm>
        </p:spPr>
        <p:txBody>
          <a:bodyPr>
            <a:normAutofit fontScale="40000" lnSpcReduction="20000"/>
          </a:bodyPr>
          <a:lstStyle/>
          <a:p>
            <a:pPr algn="l"/>
            <a:r>
              <a:rPr lang="en-US" sz="5000" b="1" dirty="0"/>
              <a:t>Development and Deployment of the Detection Model</a:t>
            </a:r>
            <a:r>
              <a:rPr lang="en-US" sz="5000" dirty="0"/>
              <a:t>:</a:t>
            </a:r>
          </a:p>
          <a:p>
            <a:pPr marL="285750" indent="-285750" algn="l">
              <a:buFont typeface="Wingdings" panose="05000000000000000000" pitchFamily="2" charset="2"/>
              <a:buChar char="q"/>
            </a:pPr>
            <a:r>
              <a:rPr lang="en-US" sz="5000" dirty="0"/>
              <a:t>The model uses </a:t>
            </a:r>
            <a:r>
              <a:rPr lang="en-US" sz="5000" b="1" dirty="0"/>
              <a:t>transfer learning</a:t>
            </a:r>
            <a:r>
              <a:rPr lang="en-US" sz="5000" dirty="0"/>
              <a:t> with a </a:t>
            </a:r>
            <a:r>
              <a:rPr lang="en-US" sz="5000" b="1" dirty="0"/>
              <a:t>CNN</a:t>
            </a:r>
            <a:r>
              <a:rPr lang="en-US" sz="5000" dirty="0"/>
              <a:t> to recognize activities like sitting, standing, and walking. It was trained and then deployed on a camera for real-time detection, achieving an average detection accuracy of </a:t>
            </a:r>
            <a:r>
              <a:rPr lang="en-US" sz="5000" b="1" dirty="0"/>
              <a:t>98.65%</a:t>
            </a:r>
            <a:r>
              <a:rPr lang="en-US" sz="5000" dirty="0"/>
              <a:t> across all activities over a 15-minute test period.</a:t>
            </a:r>
          </a:p>
          <a:p>
            <a:pPr marL="285750" indent="-285750" algn="l">
              <a:buFont typeface="Wingdings" panose="05000000000000000000" pitchFamily="2" charset="2"/>
              <a:buChar char="q"/>
            </a:pPr>
            <a:r>
              <a:rPr lang="en-US" sz="5000" dirty="0"/>
              <a:t>During the real-time tests, data was collected on the number of occupants and their activities, forming a </a:t>
            </a:r>
            <a:r>
              <a:rPr lang="en-US" sz="5000" b="1" dirty="0"/>
              <a:t>Deep Learning-Influenced Profile (DLIP)</a:t>
            </a:r>
            <a:r>
              <a:rPr lang="en-US" sz="5000" dirty="0"/>
              <a:t>. This DLIP, reflecting dynamic occupancy patterns, was compared to static profiles, highlighting its usefulness in determining accurate occupancy-based heat emissions for HVAC adjustments.</a:t>
            </a:r>
          </a:p>
        </p:txBody>
      </p:sp>
      <p:pic>
        <p:nvPicPr>
          <p:cNvPr id="13" name="Content Placeholder 12">
            <a:extLst>
              <a:ext uri="{FF2B5EF4-FFF2-40B4-BE49-F238E27FC236}">
                <a16:creationId xmlns:a16="http://schemas.microsoft.com/office/drawing/2014/main" id="{1C0E9B27-9F08-DB7D-2637-9EDDA4E3F418}"/>
              </a:ext>
            </a:extLst>
          </p:cNvPr>
          <p:cNvPicPr>
            <a:picLocks noGrp="1" noChangeAspect="1"/>
          </p:cNvPicPr>
          <p:nvPr>
            <p:ph idx="1"/>
          </p:nvPr>
        </p:nvPicPr>
        <p:blipFill>
          <a:blip r:embed="rId2"/>
          <a:stretch>
            <a:fillRect/>
          </a:stretch>
        </p:blipFill>
        <p:spPr>
          <a:xfrm>
            <a:off x="4578873" y="284706"/>
            <a:ext cx="7518052" cy="3708174"/>
          </a:xfrm>
          <a:prstGeom prst="rect">
            <a:avLst/>
          </a:prstGeom>
        </p:spPr>
      </p:pic>
      <p:sp>
        <p:nvSpPr>
          <p:cNvPr id="14" name="TextBox 13">
            <a:extLst>
              <a:ext uri="{FF2B5EF4-FFF2-40B4-BE49-F238E27FC236}">
                <a16:creationId xmlns:a16="http://schemas.microsoft.com/office/drawing/2014/main" id="{609E8B1A-844B-53BB-0F96-DC3572963836}"/>
              </a:ext>
            </a:extLst>
          </p:cNvPr>
          <p:cNvSpPr txBox="1"/>
          <p:nvPr/>
        </p:nvSpPr>
        <p:spPr>
          <a:xfrm>
            <a:off x="95075" y="553743"/>
            <a:ext cx="4375325" cy="3170099"/>
          </a:xfrm>
          <a:prstGeom prst="rect">
            <a:avLst/>
          </a:prstGeom>
          <a:noFill/>
        </p:spPr>
        <p:txBody>
          <a:bodyPr wrap="square" rtlCol="0">
            <a:spAutoFit/>
          </a:bodyPr>
          <a:lstStyle/>
          <a:p>
            <a:r>
              <a:rPr lang="en-IN"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Dataset used:</a:t>
            </a:r>
          </a:p>
          <a:p>
            <a:pPr marL="285750" indent="-285750" algn="just">
              <a:buFont typeface="Wingdings" panose="05000000000000000000" pitchFamily="2" charset="2"/>
              <a:buChar char="v"/>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Images representing common office activities (e.g., sitting, standing, walking) were collected and manually labelled using </a:t>
            </a: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LabelImg</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software. Each activity was marked with specific labels to create a dataset for training and testing. Multiple labels were used in cases where an image had more than one occupant.</a:t>
            </a:r>
            <a:endParaRPr lang="en-IN"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9462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DAF3E540-4F94-C9F5-F4D0-33331629AAA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4DB4AE1-FB4D-F893-8572-50F8F1F8FCFF}"/>
              </a:ext>
              <a:ext uri="{C183D7F6-B498-43B3-948B-1728B52AA6E4}">
                <adec:decorative xmlns:adec="http://schemas.microsoft.com/office/drawing/2017/decorative" val="1"/>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6B09DE16-7056-1A03-202B-B426BFC43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AAC3D3C2-E191-75BF-BB16-EE1C1C2626FC}"/>
              </a:ext>
            </a:extLst>
          </p:cNvPr>
          <p:cNvSpPr>
            <a:spLocks noGrp="1"/>
          </p:cNvSpPr>
          <p:nvPr>
            <p:ph type="ctrTitle"/>
          </p:nvPr>
        </p:nvSpPr>
        <p:spPr>
          <a:xfrm>
            <a:off x="7524263" y="2886918"/>
            <a:ext cx="3246505" cy="1084153"/>
          </a:xfrm>
        </p:spPr>
        <p:txBody>
          <a:bodyPr>
            <a:normAutofit/>
          </a:bodyPr>
          <a:lstStyle/>
          <a:p>
            <a:r>
              <a:rPr lang="en-US" sz="6600" dirty="0"/>
              <a:t>Paper 9 </a:t>
            </a:r>
          </a:p>
        </p:txBody>
      </p:sp>
    </p:spTree>
    <p:extLst>
      <p:ext uri="{BB962C8B-B14F-4D97-AF65-F5344CB8AC3E}">
        <p14:creationId xmlns:p14="http://schemas.microsoft.com/office/powerpoint/2010/main" val="1314938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524263" y="2886918"/>
            <a:ext cx="3246505" cy="1084153"/>
          </a:xfrm>
        </p:spPr>
        <p:txBody>
          <a:bodyPr>
            <a:normAutofit/>
          </a:bodyPr>
          <a:lstStyle/>
          <a:p>
            <a:r>
              <a:rPr lang="en-US" sz="6600" dirty="0"/>
              <a:t>Paper 1 </a:t>
            </a:r>
          </a:p>
        </p:txBody>
      </p:sp>
    </p:spTree>
    <p:extLst>
      <p:ext uri="{BB962C8B-B14F-4D97-AF65-F5344CB8AC3E}">
        <p14:creationId xmlns:p14="http://schemas.microsoft.com/office/powerpoint/2010/main" val="1982443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B46D1-606B-4ADE-77DA-4B66FD3C17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68703C-DEAD-8581-4579-EF0A3263A604}"/>
              </a:ext>
            </a:extLst>
          </p:cNvPr>
          <p:cNvSpPr>
            <a:spLocks noGrp="1"/>
          </p:cNvSpPr>
          <p:nvPr>
            <p:ph type="title"/>
          </p:nvPr>
        </p:nvSpPr>
        <p:spPr>
          <a:xfrm>
            <a:off x="919119" y="150240"/>
            <a:ext cx="10353762" cy="1257300"/>
          </a:xfrm>
        </p:spPr>
        <p:txBody>
          <a:bodyPr>
            <a:normAutofit fontScale="90000"/>
          </a:bodyPr>
          <a:lstStyle/>
          <a:p>
            <a:r>
              <a:rPr lang="en-US" dirty="0"/>
              <a:t>Vision-based Human Activity Recognition Using Local Phase Quantization</a:t>
            </a:r>
            <a:endParaRPr lang="en-IN" dirty="0"/>
          </a:p>
        </p:txBody>
      </p:sp>
      <p:sp>
        <p:nvSpPr>
          <p:cNvPr id="7" name="TextBox 6">
            <a:extLst>
              <a:ext uri="{FF2B5EF4-FFF2-40B4-BE49-F238E27FC236}">
                <a16:creationId xmlns:a16="http://schemas.microsoft.com/office/drawing/2014/main" id="{DCCA51FA-A6C6-A1AC-8F19-94563B154EC1}"/>
              </a:ext>
            </a:extLst>
          </p:cNvPr>
          <p:cNvSpPr txBox="1"/>
          <p:nvPr/>
        </p:nvSpPr>
        <p:spPr>
          <a:xfrm>
            <a:off x="194440" y="1401783"/>
            <a:ext cx="7652931" cy="2862322"/>
          </a:xfrm>
          <a:prstGeom prst="rect">
            <a:avLst/>
          </a:prstGeom>
          <a:noFill/>
        </p:spPr>
        <p:txBody>
          <a:bodyPr wrap="square" rtlCol="0">
            <a:spAutoFit/>
          </a:bodyPr>
          <a:lstStyle/>
          <a:p>
            <a:pPr algn="just"/>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This paper introduces a novel approach for human activity recognition (HAR) that leverages Local Phase Quantization (LPQ) for feature extraction and Support Vector Machine (SVM) for classification. The study addresses common challenges in vision-based HAR, including background clutter, illumination changes, motion blur, and occlusions. This LPQ-based method is tested on two complex datasets, UCF101 and HMDB51, achieving high accuracy rates of 99.78% and 98.67%, respectively, and surpasses other state-of-the-art approaches in computational efficiency and accuracy.</a:t>
            </a:r>
            <a:endParaRPr lang="en-IN"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4" name="Picture 3">
            <a:extLst>
              <a:ext uri="{FF2B5EF4-FFF2-40B4-BE49-F238E27FC236}">
                <a16:creationId xmlns:a16="http://schemas.microsoft.com/office/drawing/2014/main" id="{F78F71B7-0A06-A780-BFBC-0EE4B33748D0}"/>
              </a:ext>
            </a:extLst>
          </p:cNvPr>
          <p:cNvPicPr>
            <a:picLocks noChangeAspect="1"/>
          </p:cNvPicPr>
          <p:nvPr/>
        </p:nvPicPr>
        <p:blipFill>
          <a:blip r:embed="rId2"/>
          <a:stretch>
            <a:fillRect/>
          </a:stretch>
        </p:blipFill>
        <p:spPr>
          <a:xfrm>
            <a:off x="194441" y="4264105"/>
            <a:ext cx="7652931" cy="2443655"/>
          </a:xfrm>
          <a:prstGeom prst="rect">
            <a:avLst/>
          </a:prstGeom>
        </p:spPr>
      </p:pic>
      <p:pic>
        <p:nvPicPr>
          <p:cNvPr id="9" name="Picture 8">
            <a:extLst>
              <a:ext uri="{FF2B5EF4-FFF2-40B4-BE49-F238E27FC236}">
                <a16:creationId xmlns:a16="http://schemas.microsoft.com/office/drawing/2014/main" id="{E3EB153E-DACD-8073-6D83-236FF836323E}"/>
              </a:ext>
            </a:extLst>
          </p:cNvPr>
          <p:cNvPicPr>
            <a:picLocks noChangeAspect="1"/>
          </p:cNvPicPr>
          <p:nvPr/>
        </p:nvPicPr>
        <p:blipFill>
          <a:blip r:embed="rId3"/>
          <a:stretch>
            <a:fillRect/>
          </a:stretch>
        </p:blipFill>
        <p:spPr>
          <a:xfrm>
            <a:off x="8316579" y="1540119"/>
            <a:ext cx="3210373" cy="1991003"/>
          </a:xfrm>
          <a:prstGeom prst="rect">
            <a:avLst/>
          </a:prstGeom>
        </p:spPr>
      </p:pic>
      <p:pic>
        <p:nvPicPr>
          <p:cNvPr id="11" name="Picture 10">
            <a:extLst>
              <a:ext uri="{FF2B5EF4-FFF2-40B4-BE49-F238E27FC236}">
                <a16:creationId xmlns:a16="http://schemas.microsoft.com/office/drawing/2014/main" id="{4BAF9E5B-3A84-F18E-261F-6B070D5A13D2}"/>
              </a:ext>
            </a:extLst>
          </p:cNvPr>
          <p:cNvPicPr>
            <a:picLocks noChangeAspect="1"/>
          </p:cNvPicPr>
          <p:nvPr/>
        </p:nvPicPr>
        <p:blipFill>
          <a:blip r:embed="rId4"/>
          <a:stretch>
            <a:fillRect/>
          </a:stretch>
        </p:blipFill>
        <p:spPr>
          <a:xfrm>
            <a:off x="8725034" y="4598600"/>
            <a:ext cx="2393462" cy="1774664"/>
          </a:xfrm>
          <a:prstGeom prst="rect">
            <a:avLst/>
          </a:prstGeom>
        </p:spPr>
      </p:pic>
      <p:sp>
        <p:nvSpPr>
          <p:cNvPr id="12" name="Arrow: Down 11">
            <a:extLst>
              <a:ext uri="{FF2B5EF4-FFF2-40B4-BE49-F238E27FC236}">
                <a16:creationId xmlns:a16="http://schemas.microsoft.com/office/drawing/2014/main" id="{B45DC035-5827-2267-C030-FFEDE6742EE6}"/>
              </a:ext>
            </a:extLst>
          </p:cNvPr>
          <p:cNvSpPr/>
          <p:nvPr/>
        </p:nvSpPr>
        <p:spPr>
          <a:xfrm>
            <a:off x="9743089" y="3663701"/>
            <a:ext cx="357352" cy="846407"/>
          </a:xfrm>
          <a:prstGeom prst="downArrow">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2DA396CD-F725-CBB1-D5C5-6B4892B3175A}"/>
              </a:ext>
            </a:extLst>
          </p:cNvPr>
          <p:cNvSpPr txBox="1"/>
          <p:nvPr/>
        </p:nvSpPr>
        <p:spPr>
          <a:xfrm>
            <a:off x="10100441" y="3886849"/>
            <a:ext cx="1780103" cy="400110"/>
          </a:xfrm>
          <a:prstGeom prst="rect">
            <a:avLst/>
          </a:prstGeom>
          <a:noFill/>
        </p:spPr>
        <p:txBody>
          <a:bodyPr wrap="square" rtlCol="0">
            <a:spAutoFit/>
          </a:bodyPr>
          <a:lstStyle/>
          <a:p>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LPQ Encoding</a:t>
            </a:r>
            <a:endParaRPr lang="en-IN"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641247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ED9F1598-7223-09D5-87AA-25B65A277353}"/>
              </a:ext>
            </a:extLst>
          </p:cNvPr>
          <p:cNvSpPr>
            <a:spLocks noChangeArrowheads="1"/>
          </p:cNvSpPr>
          <p:nvPr/>
        </p:nvSpPr>
        <p:spPr bwMode="auto">
          <a:xfrm>
            <a:off x="467710" y="551289"/>
            <a:ext cx="11256580" cy="575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algn="just" fontAlgn="base">
              <a:lnSpc>
                <a:spcPct val="100000"/>
              </a:lnSpc>
              <a:spcBef>
                <a:spcPct val="0"/>
              </a:spcBef>
              <a:spcAft>
                <a:spcPct val="0"/>
              </a:spcAft>
              <a:buClrTx/>
              <a:buSzTx/>
              <a:tabLst/>
            </a:pPr>
            <a:r>
              <a:rPr lang="en-US" sz="2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Key</a:t>
            </a:r>
            <a:r>
              <a:rPr lang="en-US" sz="2400" b="1" dirty="0"/>
              <a:t> </a:t>
            </a:r>
            <a:r>
              <a:rPr lang="en-US" sz="24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Challenges Addressed:</a:t>
            </a:r>
          </a:p>
          <a:p>
            <a:pPr marR="0" lvl="0" indent="0" algn="just" fontAlgn="base">
              <a:lnSpc>
                <a:spcPct val="100000"/>
              </a:lnSpc>
              <a:spcBef>
                <a:spcPct val="0"/>
              </a:spcBef>
              <a:spcAft>
                <a:spcPct val="0"/>
              </a:spcAft>
              <a:buClrTx/>
              <a:buSzTx/>
              <a:tabLst/>
            </a:pPr>
            <a:endParaRPr lang="en-US" altLang="en-US" sz="2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457200" marR="0" lvl="0" indent="-457200" algn="just" fontAlgn="base">
              <a:lnSpc>
                <a:spcPct val="100000"/>
              </a:lnSpc>
              <a:spcBef>
                <a:spcPct val="0"/>
              </a:spcBef>
              <a:spcAft>
                <a:spcPct val="0"/>
              </a:spcAft>
              <a:buClrTx/>
              <a:buSzTx/>
              <a:buFont typeface="Wingdings" panose="05000000000000000000" pitchFamily="2" charset="2"/>
              <a:buChar char="q"/>
              <a:tabLst/>
            </a:pPr>
            <a:r>
              <a:rPr lang="en-US" altLang="en-US"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Variability in Environmental Conditions:</a:t>
            </a:r>
            <a:r>
              <a:rPr lang="en-US" alt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Vision-based HAR can be hindered by lighting changes, camera movement, and environmental noise. LPQ, a frequency-based feature extraction method, is resilient to these issues, maintaining accuracy across varied environments by focusing on local phase information rather than pixel intensity.</a:t>
            </a:r>
          </a:p>
          <a:p>
            <a:pPr marL="342900" marR="0" lvl="0" indent="-342900" algn="just" fontAlgn="base">
              <a:lnSpc>
                <a:spcPct val="100000"/>
              </a:lnSpc>
              <a:spcBef>
                <a:spcPct val="0"/>
              </a:spcBef>
              <a:spcAft>
                <a:spcPct val="0"/>
              </a:spcAft>
              <a:buClrTx/>
              <a:buSzTx/>
              <a:buFont typeface="Wingdings" panose="05000000000000000000" pitchFamily="2" charset="2"/>
              <a:buChar char="q"/>
              <a:tabLst/>
            </a:pPr>
            <a:endParaRPr lang="en-US" alt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457200" marR="0" lvl="0" indent="-457200" algn="just" fontAlgn="base">
              <a:lnSpc>
                <a:spcPct val="100000"/>
              </a:lnSpc>
              <a:spcBef>
                <a:spcPct val="0"/>
              </a:spcBef>
              <a:spcAft>
                <a:spcPct val="0"/>
              </a:spcAft>
              <a:buClrTx/>
              <a:buSzTx/>
              <a:buFont typeface="Wingdings" panose="05000000000000000000" pitchFamily="2" charset="2"/>
              <a:buChar char="q"/>
              <a:tabLst/>
            </a:pPr>
            <a:r>
              <a:rPr lang="en-US" altLang="en-US"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Blur and Occlusion Robustness:</a:t>
            </a:r>
            <a:r>
              <a:rPr lang="en-US" alt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Blurring caused by camera motion and scene movements is common in video data, making activity recognition challenging. The LPQ descriptor is designed to be invariant to blurring, which ensures robust feature extraction even when video quality degrades due to motion blur or occlusion.</a:t>
            </a:r>
          </a:p>
          <a:p>
            <a:pPr marL="342900" marR="0" lvl="0" indent="-342900" algn="just" fontAlgn="base">
              <a:lnSpc>
                <a:spcPct val="100000"/>
              </a:lnSpc>
              <a:spcBef>
                <a:spcPct val="0"/>
              </a:spcBef>
              <a:spcAft>
                <a:spcPct val="0"/>
              </a:spcAft>
              <a:buClrTx/>
              <a:buSzTx/>
              <a:buFont typeface="Wingdings" panose="05000000000000000000" pitchFamily="2" charset="2"/>
              <a:buChar char="q"/>
              <a:tabLst/>
            </a:pPr>
            <a:endParaRPr lang="en-US" alt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457200" marR="0" lvl="0" indent="-457200" algn="just" fontAlgn="base">
              <a:lnSpc>
                <a:spcPct val="100000"/>
              </a:lnSpc>
              <a:spcBef>
                <a:spcPct val="0"/>
              </a:spcBef>
              <a:spcAft>
                <a:spcPct val="0"/>
              </a:spcAft>
              <a:buClrTx/>
              <a:buSzTx/>
              <a:buFont typeface="Wingdings" panose="05000000000000000000" pitchFamily="2" charset="2"/>
              <a:buChar char="q"/>
              <a:tabLst/>
            </a:pPr>
            <a:r>
              <a:rPr lang="en-US" altLang="en-US"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Efficient and Simplified Feature Extraction:</a:t>
            </a:r>
            <a:r>
              <a:rPr lang="en-US" alt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Unlike traditional methods that require combining multiple feature descriptors, this study demonstrates that using LPQ alone can achieve high accuracy on complex datasets. This reduces computational demands and simplifies the feature extraction process, allowing for faster HAR without sacrificing accuracy.</a:t>
            </a:r>
          </a:p>
          <a:p>
            <a:pPr marL="342900" marR="0" lvl="0" indent="-342900" algn="just" fontAlgn="base">
              <a:lnSpc>
                <a:spcPct val="100000"/>
              </a:lnSpc>
              <a:spcBef>
                <a:spcPct val="0"/>
              </a:spcBef>
              <a:spcAft>
                <a:spcPct val="0"/>
              </a:spcAft>
              <a:buClrTx/>
              <a:buSzTx/>
              <a:buFont typeface="Wingdings" panose="05000000000000000000" pitchFamily="2" charset="2"/>
              <a:buChar char="q"/>
              <a:tabLst/>
            </a:pPr>
            <a:endParaRPr lang="en-US" alt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457200" marR="0" lvl="0" indent="-457200" algn="just" fontAlgn="base">
              <a:lnSpc>
                <a:spcPct val="100000"/>
              </a:lnSpc>
              <a:spcBef>
                <a:spcPct val="0"/>
              </a:spcBef>
              <a:spcAft>
                <a:spcPct val="0"/>
              </a:spcAft>
              <a:buClrTx/>
              <a:buSzTx/>
              <a:buFont typeface="Wingdings" panose="05000000000000000000" pitchFamily="2" charset="2"/>
              <a:buChar char="q"/>
              <a:tabLst/>
            </a:pPr>
            <a:r>
              <a:rPr lang="en-US" altLang="en-US"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Reduced Computational Cost Compared to Deep Learning:</a:t>
            </a:r>
            <a:r>
              <a:rPr lang="en-US" alt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Many deep learning models require extensive computational resources and large datasets. By using a single LPQ feature descriptor with an SVM classifier, the proposed method achieves comparable or better accuracy with significantly lower computational cost, making it more accessible for applications with limited resources.</a:t>
            </a:r>
          </a:p>
        </p:txBody>
      </p:sp>
    </p:spTree>
    <p:extLst>
      <p:ext uri="{BB962C8B-B14F-4D97-AF65-F5344CB8AC3E}">
        <p14:creationId xmlns:p14="http://schemas.microsoft.com/office/powerpoint/2010/main" val="2910487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35D7B8A-CF6B-CF91-6325-623D5ED6CC8D}"/>
              </a:ext>
            </a:extLst>
          </p:cNvPr>
          <p:cNvPicPr>
            <a:picLocks noGrp="1" noChangeAspect="1"/>
          </p:cNvPicPr>
          <p:nvPr>
            <p:ph idx="1"/>
          </p:nvPr>
        </p:nvPicPr>
        <p:blipFill>
          <a:blip r:embed="rId2"/>
          <a:stretch>
            <a:fillRect/>
          </a:stretch>
        </p:blipFill>
        <p:spPr>
          <a:xfrm rot="16200000">
            <a:off x="6086113" y="743691"/>
            <a:ext cx="6689078" cy="5370617"/>
          </a:xfrm>
        </p:spPr>
      </p:pic>
      <p:sp>
        <p:nvSpPr>
          <p:cNvPr id="4" name="Text Placeholder 3">
            <a:extLst>
              <a:ext uri="{FF2B5EF4-FFF2-40B4-BE49-F238E27FC236}">
                <a16:creationId xmlns:a16="http://schemas.microsoft.com/office/drawing/2014/main" id="{E2481309-290C-406E-16D9-9B3370C146BE}"/>
              </a:ext>
            </a:extLst>
          </p:cNvPr>
          <p:cNvSpPr>
            <a:spLocks noGrp="1"/>
          </p:cNvSpPr>
          <p:nvPr>
            <p:ph type="body" sz="half" idx="2"/>
          </p:nvPr>
        </p:nvSpPr>
        <p:spPr>
          <a:xfrm>
            <a:off x="76039" y="84460"/>
            <a:ext cx="6450885" cy="6689079"/>
          </a:xfrm>
        </p:spPr>
        <p:txBody>
          <a:bodyPr>
            <a:normAutofit fontScale="92500" lnSpcReduction="10000"/>
          </a:bodyPr>
          <a:lstStyle/>
          <a:p>
            <a:pPr marL="285750" indent="-285750" algn="l">
              <a:buFont typeface="Wingdings" panose="05000000000000000000" pitchFamily="2" charset="2"/>
              <a:buChar char="q"/>
            </a:pPr>
            <a:r>
              <a:rPr lang="en-US" sz="1900" b="1" dirty="0"/>
              <a:t>Feature Extraction:</a:t>
            </a:r>
          </a:p>
          <a:p>
            <a:pPr marL="285750" indent="-285750" algn="l">
              <a:buFont typeface="Wingdings" panose="05000000000000000000" pitchFamily="2" charset="2"/>
              <a:buChar char="ü"/>
            </a:pPr>
            <a:r>
              <a:rPr lang="en-US" dirty="0"/>
              <a:t>LPQ especially effective for HAR, where blurring often occurs due to camera motion or movements within the scene.</a:t>
            </a:r>
          </a:p>
          <a:p>
            <a:pPr marL="285750" indent="-285750" algn="l">
              <a:buFont typeface="Wingdings" panose="05000000000000000000" pitchFamily="2" charset="2"/>
              <a:buChar char="ü"/>
            </a:pPr>
            <a:r>
              <a:rPr lang="en-US" b="1" dirty="0"/>
              <a:t>LPQ works in the frequency domain</a:t>
            </a:r>
            <a:r>
              <a:rPr lang="en-US" dirty="0"/>
              <a:t> (as opposed to spatial domain methods like Local Binary Pattern, LBP), focusing on phase information in the image to distinguish features less affected by blurring.</a:t>
            </a:r>
          </a:p>
          <a:p>
            <a:pPr marL="285750" indent="-285750" algn="l">
              <a:buFont typeface="Wingdings" panose="05000000000000000000" pitchFamily="2" charset="2"/>
              <a:buChar char="ü"/>
            </a:pPr>
            <a:r>
              <a:rPr lang="en-US" dirty="0"/>
              <a:t>Using </a:t>
            </a:r>
            <a:r>
              <a:rPr lang="en-US" b="1" dirty="0"/>
              <a:t>Short-Term Fourier Transform (STFT)</a:t>
            </a:r>
            <a:r>
              <a:rPr lang="en-US" dirty="0"/>
              <a:t>, LPQ converts the image from spatial to frequency domain, where it separates real and imaginary parts, focusing on the four lowest frequencies. This separation enables LPQ to generate a feature that remains stable despite variations in image clarity.</a:t>
            </a:r>
          </a:p>
          <a:p>
            <a:pPr marL="285750" indent="-285750" algn="l">
              <a:buFont typeface="Wingdings" panose="05000000000000000000" pitchFamily="2" charset="2"/>
              <a:buChar char="q"/>
            </a:pPr>
            <a:r>
              <a:rPr lang="en-US" sz="1900" b="1" dirty="0"/>
              <a:t>LPQ Encoding and Histogram Formation:</a:t>
            </a:r>
          </a:p>
          <a:p>
            <a:pPr marL="285750" indent="-285750" algn="l">
              <a:buFont typeface="Wingdings" panose="05000000000000000000" pitchFamily="2" charset="2"/>
              <a:buChar char="ü"/>
            </a:pPr>
            <a:r>
              <a:rPr lang="en-US" dirty="0"/>
              <a:t>LPQ encoding works similarly to LBP in that it creates a histogram representing the local texture of an image. However, LPQ operates in the frequency domain, making it more robust to blurring. This encoding process generates a local texture feature that typically outperforms spatial-based methods like LBP and Local Ternary Pattern (LTP).</a:t>
            </a:r>
          </a:p>
          <a:p>
            <a:pPr marL="285750" indent="-285750" algn="l">
              <a:buFont typeface="Wingdings" panose="05000000000000000000" pitchFamily="2" charset="2"/>
              <a:buChar char="q"/>
            </a:pPr>
            <a:r>
              <a:rPr lang="en-US" sz="1900" b="1" dirty="0"/>
              <a:t>Classification with SVM:</a:t>
            </a:r>
          </a:p>
          <a:p>
            <a:pPr marL="285750" indent="-285750" algn="l">
              <a:buFont typeface="Wingdings" panose="05000000000000000000" pitchFamily="2" charset="2"/>
              <a:buChar char="ü"/>
            </a:pPr>
            <a:r>
              <a:rPr lang="en-US" b="1" dirty="0"/>
              <a:t>Support Vector Machine (SVM)</a:t>
            </a:r>
            <a:r>
              <a:rPr lang="en-US" dirty="0"/>
              <a:t> is used for classification. SVM is a supervised machine learning approach that aims to find an optimal hyperplane to separate data points of different classes.</a:t>
            </a:r>
          </a:p>
          <a:p>
            <a:pPr marL="285750" indent="-285750" algn="l">
              <a:buFont typeface="Wingdings" panose="05000000000000000000" pitchFamily="2" charset="2"/>
              <a:buChar char="ü"/>
            </a:pPr>
            <a:r>
              <a:rPr lang="en-US" dirty="0"/>
              <a:t>In this study, a one-to-one SVM classifier is used, meaning it classifies activities by maximizing the distance (or margin) between the hyperplane and the nearest data points from each class.</a:t>
            </a:r>
          </a:p>
        </p:txBody>
      </p:sp>
    </p:spTree>
    <p:extLst>
      <p:ext uri="{BB962C8B-B14F-4D97-AF65-F5344CB8AC3E}">
        <p14:creationId xmlns:p14="http://schemas.microsoft.com/office/powerpoint/2010/main" val="1286729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87155747-01E1-1F96-4688-038AD5FF4D8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954D701-7E7E-3A4E-FCB3-B0E53B5D1FFA}"/>
              </a:ext>
              <a:ext uri="{C183D7F6-B498-43B3-948B-1728B52AA6E4}">
                <adec:decorative xmlns:adec="http://schemas.microsoft.com/office/drawing/2017/decorative" val="1"/>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D579BDAF-684B-C04D-25EA-C43C4ADB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B19915F9-69C8-E2F9-8EA8-94FCA4ACB15C}"/>
              </a:ext>
            </a:extLst>
          </p:cNvPr>
          <p:cNvSpPr>
            <a:spLocks noGrp="1"/>
          </p:cNvSpPr>
          <p:nvPr>
            <p:ph type="ctrTitle"/>
          </p:nvPr>
        </p:nvSpPr>
        <p:spPr>
          <a:xfrm>
            <a:off x="7524263" y="2886918"/>
            <a:ext cx="3246505" cy="1084153"/>
          </a:xfrm>
        </p:spPr>
        <p:txBody>
          <a:bodyPr>
            <a:normAutofit/>
          </a:bodyPr>
          <a:lstStyle/>
          <a:p>
            <a:r>
              <a:rPr lang="en-US" sz="6600" dirty="0"/>
              <a:t>Coding </a:t>
            </a:r>
          </a:p>
        </p:txBody>
      </p:sp>
    </p:spTree>
    <p:extLst>
      <p:ext uri="{BB962C8B-B14F-4D97-AF65-F5344CB8AC3E}">
        <p14:creationId xmlns:p14="http://schemas.microsoft.com/office/powerpoint/2010/main" val="1116124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6F68522F-C208-DD1D-F3CF-35F4BD115808}"/>
            </a:ext>
          </a:extLst>
        </p:cNvPr>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92142412-DF61-D4A6-5F36-E4653C0CAF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6BE5A9CB-0AB1-35FC-E500-C280D2E048DA}"/>
              </a:ext>
              <a:ext uri="{C183D7F6-B498-43B3-948B-1728B52AA6E4}">
                <adec:decorative xmlns:adec="http://schemas.microsoft.com/office/drawing/2017/decorative" val="1"/>
              </a:ext>
            </a:extLst>
          </p:cNvPr>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b="-1"/>
          <a:stretch/>
        </p:blipFill>
        <p:spPr>
          <a:xfrm>
            <a:off x="0" y="10"/>
            <a:ext cx="6096000" cy="6857990"/>
          </a:xfrm>
          <a:prstGeom prst="rect">
            <a:avLst/>
          </a:prstGeom>
        </p:spPr>
      </p:pic>
      <p:pic>
        <p:nvPicPr>
          <p:cNvPr id="57" name="Picture 56">
            <a:extLst>
              <a:ext uri="{FF2B5EF4-FFF2-40B4-BE49-F238E27FC236}">
                <a16:creationId xmlns:a16="http://schemas.microsoft.com/office/drawing/2014/main" id="{2C7E4840-B88F-C62F-069D-D959192CB0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A8297E9F-7F05-E8DE-73E1-960D6179589D}"/>
              </a:ext>
            </a:extLst>
          </p:cNvPr>
          <p:cNvSpPr>
            <a:spLocks noGrp="1"/>
          </p:cNvSpPr>
          <p:nvPr>
            <p:ph type="title"/>
          </p:nvPr>
        </p:nvSpPr>
        <p:spPr>
          <a:xfrm>
            <a:off x="778938" y="178679"/>
            <a:ext cx="4538124" cy="1177156"/>
          </a:xfrm>
        </p:spPr>
        <p:txBody>
          <a:bodyPr anchor="b">
            <a:normAutofit fontScale="90000"/>
          </a:bodyPr>
          <a:lstStyle/>
          <a:p>
            <a:r>
              <a:rPr lang="en-US" sz="4000" dirty="0">
                <a:solidFill>
                  <a:schemeClr val="tx2">
                    <a:lumMod val="25000"/>
                  </a:schemeClr>
                </a:solidFill>
              </a:rPr>
              <a:t>Three stream Network Architecture</a:t>
            </a:r>
          </a:p>
        </p:txBody>
      </p:sp>
      <p:sp>
        <p:nvSpPr>
          <p:cNvPr id="24" name="Content Placeholder 2">
            <a:extLst>
              <a:ext uri="{FF2B5EF4-FFF2-40B4-BE49-F238E27FC236}">
                <a16:creationId xmlns:a16="http://schemas.microsoft.com/office/drawing/2014/main" id="{1654ACEB-E280-BF58-AB93-BD4667749AB0}"/>
              </a:ext>
            </a:extLst>
          </p:cNvPr>
          <p:cNvSpPr>
            <a:spLocks noGrp="1"/>
          </p:cNvSpPr>
          <p:nvPr>
            <p:ph idx="1"/>
          </p:nvPr>
        </p:nvSpPr>
        <p:spPr>
          <a:xfrm>
            <a:off x="6257025" y="356568"/>
            <a:ext cx="5549462" cy="4593020"/>
          </a:xfrm>
        </p:spPr>
        <p:txBody>
          <a:bodyPr anchor="t">
            <a:normAutofit fontScale="92500" lnSpcReduction="20000"/>
          </a:bodyPr>
          <a:lstStyle/>
          <a:p>
            <a:pPr marL="36900" lvl="0" indent="0">
              <a:buNone/>
            </a:pPr>
            <a:r>
              <a:rPr lang="en-US" sz="1800" dirty="0"/>
              <a:t>After conducting a literature survey of nine papers, I implemented the approach outlined in the “Human Action Recognition Based on Three-Stream Network with Frame Sequence Features” paper.</a:t>
            </a:r>
          </a:p>
          <a:p>
            <a:pPr marL="36900" lvl="0" indent="0">
              <a:buNone/>
            </a:pPr>
            <a:endParaRPr lang="en-US" sz="1600" dirty="0"/>
          </a:p>
          <a:p>
            <a:pPr marL="36900" lvl="0" indent="0">
              <a:buNone/>
            </a:pPr>
            <a:r>
              <a:rPr lang="en-US" sz="1900" dirty="0"/>
              <a:t>Created 4 notebooks given as follows: </a:t>
            </a:r>
          </a:p>
          <a:p>
            <a:pPr marL="379800" lvl="0" indent="-342900">
              <a:buAutoNum type="arabicPeriod"/>
            </a:pPr>
            <a:r>
              <a:rPr lang="en-US" sz="1900" dirty="0">
                <a:hlinkClick r:id="rId7"/>
              </a:rPr>
              <a:t>Notebook 1</a:t>
            </a:r>
            <a:r>
              <a:rPr lang="en-US" sz="1900" dirty="0"/>
              <a:t>: Implemented only the Spatial Network on UCF11 </a:t>
            </a:r>
          </a:p>
          <a:p>
            <a:pPr marL="379800" lvl="0" indent="-342900">
              <a:buAutoNum type="arabicPeriod"/>
            </a:pPr>
            <a:r>
              <a:rPr lang="en-US" sz="1900" dirty="0">
                <a:hlinkClick r:id="rId8"/>
              </a:rPr>
              <a:t>Notebook 2</a:t>
            </a:r>
            <a:r>
              <a:rPr lang="en-US" sz="1900" dirty="0"/>
              <a:t>: Implemented the Three-Stream Network using 3D CNN on UCF11 </a:t>
            </a:r>
          </a:p>
          <a:p>
            <a:pPr marL="379800" lvl="0" indent="-342900">
              <a:buAutoNum type="arabicPeriod"/>
            </a:pPr>
            <a:r>
              <a:rPr lang="en-US" sz="1900" dirty="0">
                <a:hlinkClick r:id="rId9"/>
              </a:rPr>
              <a:t>Notebook 3</a:t>
            </a:r>
            <a:r>
              <a:rPr lang="en-US" sz="1900" dirty="0"/>
              <a:t>: Implemented the Three-Stream Network using 2D CNN on UCF11 </a:t>
            </a:r>
          </a:p>
          <a:p>
            <a:pPr marL="379800" lvl="0" indent="-342900">
              <a:buAutoNum type="arabicPeriod"/>
            </a:pPr>
            <a:r>
              <a:rPr lang="en-US" sz="1900" dirty="0">
                <a:hlinkClick r:id="rId10"/>
              </a:rPr>
              <a:t>Notebook 4</a:t>
            </a:r>
            <a:r>
              <a:rPr lang="en-US" sz="1900" dirty="0"/>
              <a:t>: Implemented the Three-Stream Network using 2D CNN and performed 10-fold cross-validation on UCF11</a:t>
            </a:r>
            <a:endParaRPr lang="en-US" sz="2600" dirty="0"/>
          </a:p>
        </p:txBody>
      </p:sp>
      <p:pic>
        <p:nvPicPr>
          <p:cNvPr id="5" name="Picture 4">
            <a:extLst>
              <a:ext uri="{FF2B5EF4-FFF2-40B4-BE49-F238E27FC236}">
                <a16:creationId xmlns:a16="http://schemas.microsoft.com/office/drawing/2014/main" id="{0C4426EE-3F81-0DA1-01E9-0D44908803A3}"/>
              </a:ext>
            </a:extLst>
          </p:cNvPr>
          <p:cNvPicPr>
            <a:picLocks noChangeAspect="1"/>
          </p:cNvPicPr>
          <p:nvPr/>
        </p:nvPicPr>
        <p:blipFill>
          <a:blip r:embed="rId11"/>
          <a:srcRect l="1035" r="689"/>
          <a:stretch/>
        </p:blipFill>
        <p:spPr>
          <a:xfrm>
            <a:off x="154329" y="1732449"/>
            <a:ext cx="5839939" cy="259770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4A7725F-C8C8-E197-BF52-52C48D4A6BD9}"/>
              </a:ext>
            </a:extLst>
          </p:cNvPr>
          <p:cNvPicPr>
            <a:picLocks noChangeAspect="1"/>
          </p:cNvPicPr>
          <p:nvPr/>
        </p:nvPicPr>
        <p:blipFill>
          <a:blip r:embed="rId12"/>
          <a:stretch>
            <a:fillRect/>
          </a:stretch>
        </p:blipFill>
        <p:spPr>
          <a:xfrm>
            <a:off x="817813" y="5100233"/>
            <a:ext cx="10556374" cy="1579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7242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0A6DAE4D-D1E1-AB1B-DEAE-55BC040BF6F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94FA2D8-F700-1055-7C3A-238A41669035}"/>
              </a:ext>
              <a:ext uri="{C183D7F6-B498-43B3-948B-1728B52AA6E4}">
                <adec:decorative xmlns:adec="http://schemas.microsoft.com/office/drawing/2017/decorative" val="1"/>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7171722D-AFF7-6F2E-C690-9B203450E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3764DD75-C209-B94F-B432-1BB0DC2203D6}"/>
              </a:ext>
            </a:extLst>
          </p:cNvPr>
          <p:cNvSpPr>
            <a:spLocks noGrp="1"/>
          </p:cNvSpPr>
          <p:nvPr>
            <p:ph type="ctrTitle"/>
          </p:nvPr>
        </p:nvSpPr>
        <p:spPr>
          <a:xfrm>
            <a:off x="7524262" y="2886918"/>
            <a:ext cx="3246505" cy="1084153"/>
          </a:xfrm>
        </p:spPr>
        <p:txBody>
          <a:bodyPr>
            <a:noAutofit/>
          </a:bodyPr>
          <a:lstStyle/>
          <a:p>
            <a:r>
              <a:rPr lang="en-US" sz="4800" dirty="0"/>
              <a:t>Notebook 1 </a:t>
            </a:r>
          </a:p>
        </p:txBody>
      </p:sp>
      <p:sp>
        <p:nvSpPr>
          <p:cNvPr id="3" name="TextBox 2">
            <a:extLst>
              <a:ext uri="{FF2B5EF4-FFF2-40B4-BE49-F238E27FC236}">
                <a16:creationId xmlns:a16="http://schemas.microsoft.com/office/drawing/2014/main" id="{844592FF-2466-1743-3839-6A24FC9911BB}"/>
              </a:ext>
            </a:extLst>
          </p:cNvPr>
          <p:cNvSpPr txBox="1"/>
          <p:nvPr/>
        </p:nvSpPr>
        <p:spPr>
          <a:xfrm>
            <a:off x="7777654" y="4225159"/>
            <a:ext cx="2993113" cy="830997"/>
          </a:xfrm>
          <a:prstGeom prst="rect">
            <a:avLst/>
          </a:prstGeom>
          <a:noFill/>
        </p:spPr>
        <p:txBody>
          <a:bodyPr wrap="square" rtlCol="0">
            <a:spAutoFit/>
          </a:bodyPr>
          <a:lstStyle/>
          <a:p>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Implemented Human activity Recognition using only the Spatial Network on UCF11</a:t>
            </a:r>
            <a:endParaRPr lang="en-IN"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97449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E53C0-3259-CEB8-168F-B8FF2C78990E}"/>
              </a:ext>
            </a:extLst>
          </p:cNvPr>
          <p:cNvSpPr>
            <a:spLocks noGrp="1"/>
          </p:cNvSpPr>
          <p:nvPr>
            <p:ph type="body" idx="1"/>
          </p:nvPr>
        </p:nvSpPr>
        <p:spPr>
          <a:xfrm>
            <a:off x="1300725" y="796089"/>
            <a:ext cx="9590550" cy="5265822"/>
          </a:xfrm>
        </p:spPr>
        <p:txBody>
          <a:bodyPr>
            <a:normAutofit/>
          </a:bodyPr>
          <a:lstStyle/>
          <a:p>
            <a:pPr algn="just">
              <a:lnSpc>
                <a:spcPct val="107000"/>
              </a:lnSpc>
              <a:spcAft>
                <a:spcPts val="800"/>
              </a:spcAft>
            </a:pPr>
            <a:r>
              <a:rPr lang="en-IN" sz="2800" dirty="0">
                <a:solidFill>
                  <a:schemeClr val="tx2"/>
                </a:solidFill>
              </a:rPr>
              <a:t>Data preprocessing: </a:t>
            </a:r>
          </a:p>
          <a:p>
            <a:pPr marL="342900" lvl="0" indent="-342900" algn="just">
              <a:lnSpc>
                <a:spcPct val="107000"/>
              </a:lnSpc>
              <a:spcAft>
                <a:spcPts val="800"/>
              </a:spcAft>
              <a:buFont typeface="Wingdings 2" panose="05020102010507070707" pitchFamily="18" charset="2"/>
              <a:buChar char=""/>
              <a:tabLst>
                <a:tab pos="457200" algn="l"/>
              </a:tabLst>
            </a:pPr>
            <a:r>
              <a:rPr lang="en-US" sz="1800" dirty="0">
                <a:solidFill>
                  <a:schemeClr val="tx2"/>
                </a:solidFill>
              </a:rPr>
              <a:t>The video data is processed for classification tasks. The </a:t>
            </a:r>
            <a:r>
              <a:rPr lang="en-US" sz="1800" dirty="0" err="1">
                <a:solidFill>
                  <a:schemeClr val="tx2"/>
                </a:solidFill>
              </a:rPr>
              <a:t>create_dataset</a:t>
            </a:r>
            <a:r>
              <a:rPr lang="en-US" sz="1800" dirty="0">
                <a:solidFill>
                  <a:schemeClr val="tx2"/>
                </a:solidFill>
              </a:rPr>
              <a:t> function is then defined to organize the video data. This function traverses through the dataset directory, iterating over each class folder and its subfolders to extract the file paths of video files along with their corresponding class names. Next, the collected data is converted into a pandas </a:t>
            </a:r>
            <a:r>
              <a:rPr lang="en-US" sz="1800" dirty="0" err="1">
                <a:solidFill>
                  <a:schemeClr val="tx2"/>
                </a:solidFill>
              </a:rPr>
              <a:t>DataFrame</a:t>
            </a:r>
            <a:r>
              <a:rPr lang="en-US" sz="1800" dirty="0">
                <a:solidFill>
                  <a:schemeClr val="tx2"/>
                </a:solidFill>
              </a:rPr>
              <a:t>, with columns videos (containing the video file paths) and Category (representing the class names). </a:t>
            </a:r>
            <a:endParaRPr lang="en-IN" sz="1800" dirty="0">
              <a:solidFill>
                <a:schemeClr val="tx2"/>
              </a:solidFill>
            </a:endParaRPr>
          </a:p>
          <a:p>
            <a:pPr marL="342900" lvl="0" indent="-342900" algn="just">
              <a:lnSpc>
                <a:spcPct val="107000"/>
              </a:lnSpc>
              <a:spcAft>
                <a:spcPts val="800"/>
              </a:spcAft>
              <a:buFont typeface="Wingdings 2" panose="05020102010507070707" pitchFamily="18" charset="2"/>
              <a:buChar char=""/>
              <a:tabLst>
                <a:tab pos="457200" algn="l"/>
              </a:tabLst>
            </a:pPr>
            <a:r>
              <a:rPr lang="en-US" sz="1800" dirty="0">
                <a:solidFill>
                  <a:schemeClr val="tx2"/>
                </a:solidFill>
              </a:rPr>
              <a:t>To prepare the data for machine learning models, label encoding is done on the class names and also one-hot encoded vector of size equal to the number of classes is generated. At the end of the process, the </a:t>
            </a:r>
            <a:r>
              <a:rPr lang="en-US" sz="1800" dirty="0" err="1">
                <a:solidFill>
                  <a:schemeClr val="tx2"/>
                </a:solidFill>
              </a:rPr>
              <a:t>DataFrame</a:t>
            </a:r>
            <a:r>
              <a:rPr lang="en-US" sz="1800" dirty="0">
                <a:solidFill>
                  <a:schemeClr val="tx2"/>
                </a:solidFill>
              </a:rPr>
              <a:t> contains four key components: the video file paths, class names, numeric labels, and one-hot encoded labels, making it a structured and ready-to-use dataset for deep learning model training.</a:t>
            </a:r>
            <a:endParaRPr lang="en-IN" sz="1800" dirty="0">
              <a:solidFill>
                <a:schemeClr val="tx2"/>
              </a:solidFill>
            </a:endParaRPr>
          </a:p>
          <a:p>
            <a:pPr marL="342900" lvl="0" indent="-342900" algn="just">
              <a:lnSpc>
                <a:spcPct val="107000"/>
              </a:lnSpc>
              <a:spcAft>
                <a:spcPts val="800"/>
              </a:spcAft>
              <a:buFont typeface="Wingdings 2" panose="05020102010507070707" pitchFamily="18" charset="2"/>
              <a:buChar char=""/>
              <a:tabLst>
                <a:tab pos="457200" algn="l"/>
              </a:tabLst>
            </a:pPr>
            <a:r>
              <a:rPr lang="en-US" sz="1800" dirty="0">
                <a:solidFill>
                  <a:schemeClr val="tx2"/>
                </a:solidFill>
              </a:rPr>
              <a:t>Further, the dataset is split into training, validation, and test sets, ensuring that 72% of the data is used for training, 8% for validation, and 20% for testing, thereby providing distinct subsets for model development and evaluation.</a:t>
            </a:r>
            <a:endParaRPr lang="en-IN" sz="1800" dirty="0">
              <a:solidFill>
                <a:schemeClr val="tx2"/>
              </a:solidFill>
            </a:endParaRPr>
          </a:p>
        </p:txBody>
      </p:sp>
    </p:spTree>
    <p:extLst>
      <p:ext uri="{BB962C8B-B14F-4D97-AF65-F5344CB8AC3E}">
        <p14:creationId xmlns:p14="http://schemas.microsoft.com/office/powerpoint/2010/main" val="3230853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BB2D0-A613-C13E-55D9-1C9CB7B180DB}"/>
              </a:ext>
            </a:extLst>
          </p:cNvPr>
          <p:cNvSpPr>
            <a:spLocks noGrp="1"/>
          </p:cNvSpPr>
          <p:nvPr>
            <p:ph type="title"/>
          </p:nvPr>
        </p:nvSpPr>
        <p:spPr>
          <a:xfrm>
            <a:off x="348778" y="159669"/>
            <a:ext cx="10353762" cy="533608"/>
          </a:xfrm>
        </p:spPr>
        <p:txBody>
          <a:bodyPr>
            <a:normAutofit/>
          </a:bodyPr>
          <a:lstStyle/>
          <a:p>
            <a:pPr algn="l"/>
            <a:r>
              <a:rPr lang="en-IN" sz="2800" b="1" kern="100" dirty="0">
                <a:effectLst/>
                <a:latin typeface="+mn-lt"/>
                <a:ea typeface="Calibri" panose="020F0502020204030204" pitchFamily="34" charset="0"/>
                <a:cs typeface="Times New Roman" panose="02020603050405020304" pitchFamily="18" charset="0"/>
              </a:rPr>
              <a:t>Video Preprocessing</a:t>
            </a:r>
            <a:endParaRPr lang="en-IN" sz="2800" dirty="0">
              <a:latin typeface="+mn-lt"/>
            </a:endParaRPr>
          </a:p>
        </p:txBody>
      </p:sp>
      <p:pic>
        <p:nvPicPr>
          <p:cNvPr id="4" name="Content Placeholder 3">
            <a:extLst>
              <a:ext uri="{FF2B5EF4-FFF2-40B4-BE49-F238E27FC236}">
                <a16:creationId xmlns:a16="http://schemas.microsoft.com/office/drawing/2014/main" id="{15CF2373-F51D-17D9-3CD1-71413AE6BD54}"/>
              </a:ext>
            </a:extLst>
          </p:cNvPr>
          <p:cNvPicPr>
            <a:picLocks noGrp="1" noChangeAspect="1"/>
          </p:cNvPicPr>
          <p:nvPr>
            <p:ph idx="1"/>
          </p:nvPr>
        </p:nvPicPr>
        <p:blipFill>
          <a:blip r:embed="rId2"/>
          <a:stretch>
            <a:fillRect/>
          </a:stretch>
        </p:blipFill>
        <p:spPr>
          <a:xfrm>
            <a:off x="1489459" y="4991101"/>
            <a:ext cx="9202434" cy="1486107"/>
          </a:xfrm>
          <a:prstGeom prst="rect">
            <a:avLst/>
          </a:prstGeom>
        </p:spPr>
      </p:pic>
      <p:sp>
        <p:nvSpPr>
          <p:cNvPr id="5" name="TextBox 4">
            <a:extLst>
              <a:ext uri="{FF2B5EF4-FFF2-40B4-BE49-F238E27FC236}">
                <a16:creationId xmlns:a16="http://schemas.microsoft.com/office/drawing/2014/main" id="{EE58A3AD-F2F3-6E27-A867-428F06A4CFEE}"/>
              </a:ext>
            </a:extLst>
          </p:cNvPr>
          <p:cNvSpPr txBox="1"/>
          <p:nvPr/>
        </p:nvSpPr>
        <p:spPr>
          <a:xfrm>
            <a:off x="348778" y="757920"/>
            <a:ext cx="11187901" cy="4127284"/>
          </a:xfrm>
          <a:prstGeom prst="rect">
            <a:avLst/>
          </a:prstGeom>
          <a:noFill/>
        </p:spPr>
        <p:txBody>
          <a:bodyPr wrap="square" rtlCol="0">
            <a:spAutoFit/>
          </a:bodyPr>
          <a:lstStyle/>
          <a:p>
            <a:pPr algn="just" defTabSz="457200">
              <a:lnSpc>
                <a:spcPct val="107000"/>
              </a:lnSpc>
              <a:spcBef>
                <a:spcPct val="20000"/>
              </a:spcBef>
              <a:spcAft>
                <a:spcPts val="800"/>
              </a:spcAft>
              <a:buClr>
                <a:schemeClr val="tx2"/>
              </a:buClr>
              <a:buSzPct val="70000"/>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Two major preprocessing steps are extracting frames, and calculating optical flow. </a:t>
            </a:r>
          </a:p>
          <a:p>
            <a:pPr marL="34290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It begins with the extraction of frames, which extracts a sequence of 10 evenly spaced frames from a video file. Using OpenCV, the function calculates the number of frames to skip to ensure that 10 frames are evenly distributed across the video. It captures these frames and saves them as individual image files in a specified folder. </a:t>
            </a: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algn="just" defTabSz="457200">
              <a:lnSpc>
                <a:spcPct val="107000"/>
              </a:lnSpc>
              <a:spcBef>
                <a:spcPct val="20000"/>
              </a:spcBef>
              <a:spcAft>
                <a:spcPts val="800"/>
              </a:spcAft>
              <a:buClr>
                <a:schemeClr val="tx2"/>
              </a:buClr>
              <a:buSzPct val="70000"/>
              <a:tabLst>
                <a:tab pos="457200" algn="l"/>
              </a:tabLs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Assumption: Considered 10 evenly spaced frames from the video for further processing. </a:t>
            </a: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Finally, the frames and labels are converted into PyTorch tensors. The RGB frames are stacked along the time axis to form 3D tensors, while the labels are represented as one-hot encoded tensors. </a:t>
            </a: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This implementation enables efficient batch loading and preprocessing using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PyTorch's</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DataLoader</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making it suitable for training models that leverage both RGB appearance features and motion information captured through optical flow. The combination of these features ensures the model can effectively analyze spatiotemporal data.</a:t>
            </a:r>
          </a:p>
          <a:p>
            <a:pPr marL="34290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Preprocessing:</a:t>
            </a: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RGB Frames: Resized to 128×128, normalized using ImageNet statistics.</a:t>
            </a:r>
          </a:p>
        </p:txBody>
      </p:sp>
    </p:spTree>
    <p:extLst>
      <p:ext uri="{BB962C8B-B14F-4D97-AF65-F5344CB8AC3E}">
        <p14:creationId xmlns:p14="http://schemas.microsoft.com/office/powerpoint/2010/main" val="1874803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60EFA-559F-C82A-DB7C-C270449D2B4D}"/>
              </a:ext>
            </a:extLst>
          </p:cNvPr>
          <p:cNvSpPr txBox="1"/>
          <p:nvPr/>
        </p:nvSpPr>
        <p:spPr>
          <a:xfrm>
            <a:off x="167640" y="0"/>
            <a:ext cx="11871960" cy="6696320"/>
          </a:xfrm>
          <a:prstGeom prst="rect">
            <a:avLst/>
          </a:prstGeom>
          <a:noFill/>
        </p:spPr>
        <p:txBody>
          <a:bodyPr wrap="square" rtlCol="0">
            <a:spAutoFit/>
          </a:bodyPr>
          <a:lstStyle/>
          <a:p>
            <a:pPr algn="just" defTabSz="457200">
              <a:lnSpc>
                <a:spcPct val="107000"/>
              </a:lnSpc>
              <a:spcBef>
                <a:spcPct val="20000"/>
              </a:spcBef>
              <a:spcAft>
                <a:spcPts val="800"/>
              </a:spcAft>
              <a:buClr>
                <a:schemeClr val="tx2"/>
              </a:buClr>
              <a:buSzPct val="70000"/>
            </a:pPr>
            <a:r>
              <a:rPr lang="en-IN" sz="28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Architecture:</a:t>
            </a:r>
          </a:p>
          <a:p>
            <a:pPr algn="just" defTabSz="457200">
              <a:lnSpc>
                <a:spcPct val="107000"/>
              </a:lnSpc>
              <a:spcBef>
                <a:spcPct val="20000"/>
              </a:spcBef>
              <a:spcAft>
                <a:spcPts val="800"/>
              </a:spcAft>
              <a:buClr>
                <a:schemeClr val="tx2"/>
              </a:buClr>
              <a:buSzPct val="70000"/>
            </a:pPr>
            <a:r>
              <a:rPr lang="en-IN"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Implements the spatial network (as shown in Fig 4) for video classification, </a:t>
            </a:r>
          </a:p>
          <a:p>
            <a:pPr marL="342900" lvl="0" indent="-342900" algn="just" defTabSz="457200">
              <a:lnSpc>
                <a:spcPct val="107000"/>
              </a:lnSpc>
              <a:spcBef>
                <a:spcPct val="20000"/>
              </a:spcBef>
              <a:spcAft>
                <a:spcPts val="800"/>
              </a:spcAft>
              <a:buClr>
                <a:schemeClr val="tx2"/>
              </a:buClr>
              <a:buSzPct val="70000"/>
              <a:buFont typeface="Wingdings 2" panose="05020102010507070707" pitchFamily="18" charset="2"/>
              <a:buChar char=""/>
            </a:pPr>
            <a:r>
              <a:rPr lang="en-IN"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CNNStream3D Network is a 3D CNN, this architecture is suited for tasks like action recognition or video-based activity classification. It processes input tensors through convolutional, pooling, and fully connected layers to extract spatiotemporal features and classify them into target classes. Assumption: Implemented the CNN network using 3D CNN. </a:t>
            </a:r>
          </a:p>
          <a:p>
            <a:pPr algn="just" defTabSz="457200">
              <a:lnSpc>
                <a:spcPct val="107000"/>
              </a:lnSpc>
              <a:spcBef>
                <a:spcPct val="20000"/>
              </a:spcBef>
              <a:spcAft>
                <a:spcPts val="800"/>
              </a:spcAft>
              <a:buClr>
                <a:schemeClr val="tx2"/>
              </a:buClr>
              <a:buSzPct val="70000"/>
            </a:pPr>
            <a:r>
              <a:rPr lang="en-IN" sz="28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Training:</a:t>
            </a:r>
          </a:p>
          <a:p>
            <a:pPr algn="just" defTabSz="457200">
              <a:lnSpc>
                <a:spcPct val="107000"/>
              </a:lnSpc>
              <a:spcBef>
                <a:spcPct val="20000"/>
              </a:spcBef>
              <a:spcAft>
                <a:spcPts val="800"/>
              </a:spcAft>
              <a:buClr>
                <a:schemeClr val="tx2"/>
              </a:buClr>
              <a:buSzPct val="70000"/>
            </a:pPr>
            <a:r>
              <a:rPr lang="en-IN"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This code trains a video classification model using RGB frames, evaluates its performance, and saves the best-performing model dynamically. The key steps are:</a:t>
            </a:r>
          </a:p>
          <a:p>
            <a:pPr marL="342900" lvl="0" indent="-342900" algn="just" defTabSz="457200">
              <a:lnSpc>
                <a:spcPct val="107000"/>
              </a:lnSpc>
              <a:spcBef>
                <a:spcPct val="20000"/>
              </a:spcBef>
              <a:spcAft>
                <a:spcPts val="800"/>
              </a:spcAft>
              <a:buClr>
                <a:schemeClr val="tx2"/>
              </a:buClr>
              <a:buSzPct val="70000"/>
              <a:buFont typeface="+mj-lt"/>
              <a:buAutoNum type="arabicPeriod"/>
              <a:tabLst>
                <a:tab pos="457200" algn="l"/>
              </a:tabLst>
            </a:pPr>
            <a:r>
              <a:rPr lang="en-IN"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Training Function: The train function is responsible for the model's training and validation phases. It computes the loss using the defined function, optimizes model parameters using the specified optimizer, and evaluates performance metrics on both training and validation sets. Furthermore, it measures training time per epoch, saves the model with the highest validation accuracy, and handles dynamic saving of the best model for deployment or further evaluation.</a:t>
            </a:r>
          </a:p>
          <a:p>
            <a:pPr marL="457200" algn="just" defTabSz="457200">
              <a:lnSpc>
                <a:spcPct val="107000"/>
              </a:lnSpc>
              <a:spcBef>
                <a:spcPct val="20000"/>
              </a:spcBef>
              <a:spcAft>
                <a:spcPts val="800"/>
              </a:spcAft>
              <a:buClr>
                <a:schemeClr val="tx2"/>
              </a:buClr>
              <a:buSzPct val="70000"/>
            </a:pPr>
            <a:r>
              <a:rPr lang="en-IN"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Assumption: 20 epochs</a:t>
            </a:r>
          </a:p>
          <a:p>
            <a:pPr marL="342900" lvl="0" indent="-342900" algn="just" defTabSz="457200">
              <a:lnSpc>
                <a:spcPct val="107000"/>
              </a:lnSpc>
              <a:spcBef>
                <a:spcPct val="20000"/>
              </a:spcBef>
              <a:spcAft>
                <a:spcPts val="800"/>
              </a:spcAft>
              <a:buClr>
                <a:schemeClr val="tx2"/>
              </a:buClr>
              <a:buSzPct val="70000"/>
              <a:buFont typeface="+mj-lt"/>
              <a:buAutoNum type="arabicPeriod" startAt="2"/>
              <a:tabLst>
                <a:tab pos="457200" algn="l"/>
              </a:tabLst>
            </a:pPr>
            <a:r>
              <a:rPr lang="en-IN"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Safe Collate: Filters out invalid batches with insufficient frames during data loading.</a:t>
            </a:r>
          </a:p>
          <a:p>
            <a:pPr marL="342900" lvl="0" indent="-342900" algn="just" defTabSz="457200">
              <a:lnSpc>
                <a:spcPct val="107000"/>
              </a:lnSpc>
              <a:spcBef>
                <a:spcPct val="20000"/>
              </a:spcBef>
              <a:spcAft>
                <a:spcPts val="800"/>
              </a:spcAft>
              <a:buClr>
                <a:schemeClr val="tx2"/>
              </a:buClr>
              <a:buSzPct val="70000"/>
              <a:buFont typeface="+mj-lt"/>
              <a:buAutoNum type="arabicPeriod" startAt="2"/>
              <a:tabLst>
                <a:tab pos="457200" algn="l"/>
              </a:tabLst>
            </a:pPr>
            <a:r>
              <a:rPr lang="en-IN"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Datasets and </a:t>
            </a:r>
            <a:r>
              <a:rPr lang="en-IN"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DataLoaders</a:t>
            </a:r>
            <a:r>
              <a:rPr lang="en-IN"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Prepares data for training, validation, and testing with specified transformations and safe collation. Training batches are shuffled for better generalization.</a:t>
            </a:r>
          </a:p>
          <a:p>
            <a:pPr marL="342900" lvl="0" indent="-342900" algn="just" defTabSz="457200">
              <a:lnSpc>
                <a:spcPct val="107000"/>
              </a:lnSpc>
              <a:spcBef>
                <a:spcPct val="20000"/>
              </a:spcBef>
              <a:spcAft>
                <a:spcPts val="800"/>
              </a:spcAft>
              <a:buClr>
                <a:schemeClr val="tx2"/>
              </a:buClr>
              <a:buSzPct val="70000"/>
              <a:buFont typeface="+mj-lt"/>
              <a:buAutoNum type="arabicPeriod" startAt="2"/>
              <a:tabLst>
                <a:tab pos="457200" algn="l"/>
              </a:tabLst>
            </a:pPr>
            <a:r>
              <a:rPr lang="en-IN"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Model Setup Moved the model to GPU  The optimization process employs the Adam optimizer with a learning rate of 0.00125, and the Categorical Cross-Entropy loss function is used to measure model performance."</a:t>
            </a:r>
          </a:p>
        </p:txBody>
      </p:sp>
    </p:spTree>
    <p:extLst>
      <p:ext uri="{BB962C8B-B14F-4D97-AF65-F5344CB8AC3E}">
        <p14:creationId xmlns:p14="http://schemas.microsoft.com/office/powerpoint/2010/main" val="2357664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AC17B4E-9B18-F935-2505-2706883FEEEB}"/>
              </a:ext>
            </a:extLst>
          </p:cNvPr>
          <p:cNvSpPr txBox="1">
            <a:spLocks/>
          </p:cNvSpPr>
          <p:nvPr/>
        </p:nvSpPr>
        <p:spPr>
          <a:xfrm>
            <a:off x="92937" y="208367"/>
            <a:ext cx="8325848" cy="6567519"/>
          </a:xfrm>
          <a:prstGeom prst="rect">
            <a:avLst/>
          </a:prstGeom>
        </p:spPr>
        <p:txBody>
          <a:bodyPr>
            <a:normAutofit fontScale="9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3000" b="1" dirty="0"/>
              <a:t>Results:</a:t>
            </a:r>
            <a:r>
              <a:rPr lang="en-US" sz="2600" b="1" dirty="0"/>
              <a:t> </a:t>
            </a:r>
          </a:p>
          <a:p>
            <a:r>
              <a:rPr lang="en-US" sz="2000" dirty="0"/>
              <a:t>Training and Validation Accuracy:  The accuracy graph indicates relatively slow progress, with validation accuracy outperforming training accuracy. This suggests possible underfitting, where the model is unable to effectively capture the underlying patterns in the training data. o After 20 epochs, the training accuracy remains low (~25%), while validation accuracy improves to approximately 37%.</a:t>
            </a:r>
          </a:p>
          <a:p>
            <a:r>
              <a:rPr lang="en-US" sz="2000" dirty="0"/>
              <a:t>Training Time: (Approx.) 1 hour and 41 minutes</a:t>
            </a:r>
          </a:p>
          <a:p>
            <a:r>
              <a:rPr lang="en-US" sz="2000" dirty="0"/>
              <a:t>Testing Accuracy: The model achieved a Test Accuracy of 37.62%.</a:t>
            </a:r>
          </a:p>
          <a:p>
            <a:r>
              <a:rPr lang="en-US" sz="2000" dirty="0"/>
              <a:t>Confusion Matrix Analysis:</a:t>
            </a:r>
          </a:p>
          <a:p>
            <a:pPr lvl="1">
              <a:buFont typeface="Courier New" panose="02070309020205020404" pitchFamily="49" charset="0"/>
              <a:buChar char="o"/>
            </a:pPr>
            <a:r>
              <a:rPr lang="en-US" sz="2000" dirty="0"/>
              <a:t>The confusion matrix reveals significant misclassifications across most activity classes.</a:t>
            </a:r>
          </a:p>
          <a:p>
            <a:pPr lvl="1">
              <a:buFont typeface="Courier New" panose="02070309020205020404" pitchFamily="49" charset="0"/>
              <a:buChar char="o"/>
            </a:pPr>
            <a:r>
              <a:rPr lang="en-US" sz="2000" dirty="0"/>
              <a:t>For example:</a:t>
            </a:r>
          </a:p>
          <a:p>
            <a:pPr lvl="2">
              <a:buFont typeface="Wingdings" panose="05000000000000000000" pitchFamily="2" charset="2"/>
              <a:buChar char="§"/>
            </a:pPr>
            <a:r>
              <a:rPr lang="en-US" sz="1700" dirty="0"/>
              <a:t>Swing and Volleyball Spiking are heavily misclassified across multiple classes.</a:t>
            </a:r>
          </a:p>
          <a:p>
            <a:pPr lvl="2">
              <a:buFont typeface="Wingdings" panose="05000000000000000000" pitchFamily="2" charset="2"/>
              <a:buChar char="§"/>
            </a:pPr>
            <a:r>
              <a:rPr lang="en-US" sz="1700" dirty="0"/>
              <a:t>Activities like Walking and Biking show no strong class dominance.</a:t>
            </a:r>
          </a:p>
          <a:p>
            <a:pPr lvl="2">
              <a:buFont typeface="Wingdings" panose="05000000000000000000" pitchFamily="2" charset="2"/>
              <a:buChar char="§"/>
            </a:pPr>
            <a:r>
              <a:rPr lang="en-US" sz="1700" dirty="0"/>
              <a:t>Diving and Tennis Swing show relatively better performance with more correct predictions compared to other classes.</a:t>
            </a:r>
          </a:p>
          <a:p>
            <a:pPr lvl="1">
              <a:buFont typeface="Courier New" panose="02070309020205020404" pitchFamily="49" charset="0"/>
              <a:buChar char="o"/>
            </a:pPr>
            <a:r>
              <a:rPr lang="en-US" sz="2000" dirty="0"/>
              <a:t>Misclassifications occur frequently between similar activities, e.g., soccer juggling and volleyball spiking or horse riding and biking.</a:t>
            </a:r>
          </a:p>
          <a:p>
            <a:r>
              <a:rPr lang="en-US" sz="2000" dirty="0"/>
              <a:t>Key Takeaways: o The model's performance indicated a need for more training epochs, which was addressed in subsequent Notebook. </a:t>
            </a:r>
            <a:endParaRPr lang="en-IN" sz="2000" dirty="0"/>
          </a:p>
        </p:txBody>
      </p:sp>
      <p:pic>
        <p:nvPicPr>
          <p:cNvPr id="3" name="Picture 2">
            <a:extLst>
              <a:ext uri="{FF2B5EF4-FFF2-40B4-BE49-F238E27FC236}">
                <a16:creationId xmlns:a16="http://schemas.microsoft.com/office/drawing/2014/main" id="{CAA2FF68-195C-D733-568B-B23D4119F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29005" y="106680"/>
            <a:ext cx="2224382" cy="3039458"/>
          </a:xfrm>
          <a:prstGeom prst="rect">
            <a:avLst/>
          </a:prstGeom>
        </p:spPr>
      </p:pic>
      <p:pic>
        <p:nvPicPr>
          <p:cNvPr id="4" name="Picture 3">
            <a:extLst>
              <a:ext uri="{FF2B5EF4-FFF2-40B4-BE49-F238E27FC236}">
                <a16:creationId xmlns:a16="http://schemas.microsoft.com/office/drawing/2014/main" id="{CCE47FB6-ACCF-B977-0E1F-41E70BD76AE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2491" y="3226676"/>
            <a:ext cx="3486572" cy="3549210"/>
          </a:xfrm>
          <a:prstGeom prst="rect">
            <a:avLst/>
          </a:prstGeom>
          <a:noFill/>
          <a:ln>
            <a:noFill/>
          </a:ln>
        </p:spPr>
      </p:pic>
    </p:spTree>
    <p:extLst>
      <p:ext uri="{BB962C8B-B14F-4D97-AF65-F5344CB8AC3E}">
        <p14:creationId xmlns:p14="http://schemas.microsoft.com/office/powerpoint/2010/main" val="1308870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978FC-7DFB-A615-E484-94A1B6997EAB}"/>
              </a:ext>
            </a:extLst>
          </p:cNvPr>
          <p:cNvSpPr>
            <a:spLocks noGrp="1"/>
          </p:cNvSpPr>
          <p:nvPr>
            <p:ph type="title"/>
          </p:nvPr>
        </p:nvSpPr>
        <p:spPr>
          <a:xfrm>
            <a:off x="919119" y="141890"/>
            <a:ext cx="10353762" cy="1261872"/>
          </a:xfrm>
        </p:spPr>
        <p:txBody>
          <a:bodyPr>
            <a:normAutofit fontScale="90000"/>
          </a:bodyPr>
          <a:lstStyle/>
          <a:p>
            <a:r>
              <a:rPr lang="en-US" sz="4800" dirty="0"/>
              <a:t>Vision-based Human Activity Recognition using Deep Neural Network Framework</a:t>
            </a:r>
            <a:endParaRPr lang="en-IN" dirty="0"/>
          </a:p>
        </p:txBody>
      </p:sp>
      <p:sp>
        <p:nvSpPr>
          <p:cNvPr id="3" name="Content Placeholder 2">
            <a:extLst>
              <a:ext uri="{FF2B5EF4-FFF2-40B4-BE49-F238E27FC236}">
                <a16:creationId xmlns:a16="http://schemas.microsoft.com/office/drawing/2014/main" id="{890283E9-F596-D4FB-CCEA-27E08EA692B5}"/>
              </a:ext>
            </a:extLst>
          </p:cNvPr>
          <p:cNvSpPr>
            <a:spLocks noGrp="1"/>
          </p:cNvSpPr>
          <p:nvPr>
            <p:ph sz="half" idx="1"/>
          </p:nvPr>
        </p:nvSpPr>
        <p:spPr>
          <a:xfrm>
            <a:off x="125518" y="1728118"/>
            <a:ext cx="7809792" cy="4933950"/>
          </a:xfrm>
        </p:spPr>
        <p:txBody>
          <a:bodyPr>
            <a:normAutofit/>
          </a:bodyPr>
          <a:lstStyle/>
          <a:p>
            <a:pPr algn="just"/>
            <a:r>
              <a:rPr lang="en-US" sz="2000" dirty="0"/>
              <a:t>In this paper Vision-based Human activity recognition is accomplished using a deep learning neural network technique using </a:t>
            </a:r>
            <a:r>
              <a:rPr lang="en-US" sz="2000" dirty="0" err="1"/>
              <a:t>Depthwise</a:t>
            </a:r>
            <a:r>
              <a:rPr lang="en-US" sz="2000" dirty="0"/>
              <a:t> Separable Convolution (DSC) with Bidirectional Long Short-Term Memory (DSC-BLSTM). The overall DSC-BLSTM workflow is illustrated in the Fig 2.</a:t>
            </a:r>
          </a:p>
          <a:p>
            <a:pPr algn="just"/>
            <a:r>
              <a:rPr lang="en-IN" sz="2000" dirty="0"/>
              <a:t>Dataset: </a:t>
            </a:r>
            <a:r>
              <a:rPr lang="en-US" sz="2000" b="1" dirty="0"/>
              <a:t>Kinetics 400</a:t>
            </a:r>
            <a:r>
              <a:rPr lang="en-US" sz="2000" dirty="0"/>
              <a:t> action recognition dataset of action videos, accumulated from YouTube. With 306,245 short-trimmed videos from 400 action categories. It is one of the largest and most widely used dataset in the research community for benchmarking state-of-the-art video action recognition models</a:t>
            </a:r>
            <a:endParaRPr lang="en-IN" sz="2000" dirty="0"/>
          </a:p>
          <a:p>
            <a:pPr algn="just"/>
            <a:r>
              <a:rPr lang="en-US" sz="2000" dirty="0"/>
              <a:t>The Feature extraction is done using the MobileNetV2 convolution network using DSC is a factorized form of the standard convolution.</a:t>
            </a:r>
            <a:endParaRPr lang="en-IN" sz="2000" dirty="0"/>
          </a:p>
        </p:txBody>
      </p:sp>
      <p:pic>
        <p:nvPicPr>
          <p:cNvPr id="9" name="Content Placeholder 5">
            <a:extLst>
              <a:ext uri="{FF2B5EF4-FFF2-40B4-BE49-F238E27FC236}">
                <a16:creationId xmlns:a16="http://schemas.microsoft.com/office/drawing/2014/main" id="{D366D984-8E2B-4A85-5CEF-397E529F5AAF}"/>
              </a:ext>
            </a:extLst>
          </p:cNvPr>
          <p:cNvPicPr>
            <a:picLocks noChangeAspect="1"/>
          </p:cNvPicPr>
          <p:nvPr/>
        </p:nvPicPr>
        <p:blipFill>
          <a:blip r:embed="rId2"/>
          <a:stretch>
            <a:fillRect/>
          </a:stretch>
        </p:blipFill>
        <p:spPr>
          <a:xfrm>
            <a:off x="8177046" y="1440806"/>
            <a:ext cx="3689131" cy="5221262"/>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147230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EB5C0873-808A-2DBC-0E48-8499F1387DC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5754C24-0136-476C-D25F-D86940EF8D78}"/>
              </a:ext>
              <a:ext uri="{C183D7F6-B498-43B3-948B-1728B52AA6E4}">
                <adec:decorative xmlns:adec="http://schemas.microsoft.com/office/drawing/2017/decorative" val="1"/>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D0F4DB6A-E089-16C6-1A2F-3F8AAB378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6" name="Title 1">
            <a:extLst>
              <a:ext uri="{FF2B5EF4-FFF2-40B4-BE49-F238E27FC236}">
                <a16:creationId xmlns:a16="http://schemas.microsoft.com/office/drawing/2014/main" id="{31C32A2B-B5A3-C251-04DB-E86D571F6A71}"/>
              </a:ext>
            </a:extLst>
          </p:cNvPr>
          <p:cNvSpPr>
            <a:spLocks noGrp="1"/>
          </p:cNvSpPr>
          <p:nvPr>
            <p:ph type="ctrTitle"/>
          </p:nvPr>
        </p:nvSpPr>
        <p:spPr>
          <a:xfrm>
            <a:off x="7524262" y="2886918"/>
            <a:ext cx="3246505" cy="1084153"/>
          </a:xfrm>
        </p:spPr>
        <p:txBody>
          <a:bodyPr>
            <a:noAutofit/>
          </a:bodyPr>
          <a:lstStyle/>
          <a:p>
            <a:r>
              <a:rPr lang="en-US" sz="4800" dirty="0"/>
              <a:t>Notebook 2 </a:t>
            </a:r>
          </a:p>
        </p:txBody>
      </p:sp>
      <p:sp>
        <p:nvSpPr>
          <p:cNvPr id="7" name="TextBox 6">
            <a:extLst>
              <a:ext uri="{FF2B5EF4-FFF2-40B4-BE49-F238E27FC236}">
                <a16:creationId xmlns:a16="http://schemas.microsoft.com/office/drawing/2014/main" id="{3215F584-5B3D-0AA1-B35D-38CC3BC613B4}"/>
              </a:ext>
            </a:extLst>
          </p:cNvPr>
          <p:cNvSpPr txBox="1"/>
          <p:nvPr/>
        </p:nvSpPr>
        <p:spPr>
          <a:xfrm>
            <a:off x="7777654" y="4225159"/>
            <a:ext cx="2993113" cy="830997"/>
          </a:xfrm>
          <a:prstGeom prst="rect">
            <a:avLst/>
          </a:prstGeom>
          <a:noFill/>
        </p:spPr>
        <p:txBody>
          <a:bodyPr wrap="square" rtlCol="0">
            <a:spAutoFit/>
          </a:bodyPr>
          <a:lstStyle/>
          <a:p>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Implemented the Three-Stream Network using 3D CNN on UCF11</a:t>
            </a:r>
            <a:endParaRPr lang="en-IN"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134248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C6136-3FA5-8533-1FA3-5E1AF95DC4D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682E2CB-89CB-DB5C-9F7C-DA6664183327}"/>
              </a:ext>
            </a:extLst>
          </p:cNvPr>
          <p:cNvSpPr txBox="1"/>
          <p:nvPr/>
        </p:nvSpPr>
        <p:spPr>
          <a:xfrm>
            <a:off x="951186" y="947359"/>
            <a:ext cx="10289628" cy="4963282"/>
          </a:xfrm>
          <a:prstGeom prst="rect">
            <a:avLst/>
          </a:prstGeom>
          <a:noFill/>
        </p:spPr>
        <p:txBody>
          <a:bodyPr wrap="square" rtlCol="0">
            <a:spAutoFit/>
          </a:bodyPr>
          <a:lstStyle/>
          <a:p>
            <a:pPr algn="just" defTabSz="457200">
              <a:lnSpc>
                <a:spcPct val="107000"/>
              </a:lnSpc>
              <a:spcBef>
                <a:spcPct val="20000"/>
              </a:spcBef>
              <a:spcAft>
                <a:spcPts val="800"/>
              </a:spcAft>
              <a:buClr>
                <a:schemeClr val="tx2"/>
              </a:buClr>
              <a:buSzPct val="70000"/>
            </a:pPr>
            <a:r>
              <a:rPr lang="en-IN"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 preprocessing: </a:t>
            </a:r>
          </a:p>
          <a:p>
            <a:pPr marL="34290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video data is processed for classification tasks. The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create_dataset</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function is then defined to organize the video data. This function traverses through the dataset directory, iterating over each class folder and its subfolders to extract the file paths of video files along with their corresponding class names. Next, the collected data is converted into a pandas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DataFrame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with columns videos (containing the video file paths) and Category (representing the class names). </a:t>
            </a: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To prepare the data for machine learning models, label encoding is done on the class names and also one-hot encoded vector of size equal to the number of classes is generated. At the end of the process, the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DataFrame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contains four key components: the video file paths, class names, numeric labels, and one-hot encoded labels, making it a structured and ready-to-use dataset for deep learning model training.</a:t>
            </a: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Further, the dataset is split into training, validation, and test sets, ensuring that 72% of the data is used for training, 8% for validation, and 20% for testing, thereby providing distinct subsets for model development and evaluation.</a:t>
            </a: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154632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509E0-0D63-8EFE-72D5-4B7AD237417B}"/>
            </a:ext>
          </a:extLst>
        </p:cNvPr>
        <p:cNvGrpSpPr/>
        <p:nvPr/>
      </p:nvGrpSpPr>
      <p:grpSpPr>
        <a:xfrm>
          <a:off x="0" y="0"/>
          <a:ext cx="0" cy="0"/>
          <a:chOff x="0" y="0"/>
          <a:chExt cx="0" cy="0"/>
        </a:xfrm>
      </p:grpSpPr>
      <p:pic>
        <p:nvPicPr>
          <p:cNvPr id="2051" name="Picture 3">
            <a:extLst>
              <a:ext uri="{FF2B5EF4-FFF2-40B4-BE49-F238E27FC236}">
                <a16:creationId xmlns:a16="http://schemas.microsoft.com/office/drawing/2014/main" id="{917D5E57-0D8A-09F8-A43F-8771DEB802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25" y="5780961"/>
            <a:ext cx="5938346" cy="955729"/>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a:extLst>
              <a:ext uri="{FF2B5EF4-FFF2-40B4-BE49-F238E27FC236}">
                <a16:creationId xmlns:a16="http://schemas.microsoft.com/office/drawing/2014/main" id="{F5333D9D-681F-719E-1433-A01E9FDE2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1171" y="5780961"/>
            <a:ext cx="6095727" cy="95572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722B0437-5EFD-FE67-D07C-879AC80D2927}"/>
              </a:ext>
            </a:extLst>
          </p:cNvPr>
          <p:cNvSpPr>
            <a:spLocks noChangeArrowheads="1"/>
          </p:cNvSpPr>
          <p:nvPr/>
        </p:nvSpPr>
        <p:spPr bwMode="auto">
          <a:xfrm>
            <a:off x="26548" y="-140411"/>
            <a:ext cx="11929243" cy="5484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lang="en-US" alt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Video Preprocessing:</a:t>
            </a:r>
          </a:p>
          <a:p>
            <a:pPr marR="0" lvl="0" algn="just" defTabSz="457200" eaLnBrk="1" fontAlgn="base" hangingPunct="1">
              <a:lnSpc>
                <a:spcPct val="107000"/>
              </a:lnSpc>
              <a:spcBef>
                <a:spcPct val="20000"/>
              </a:spcBef>
              <a:spcAft>
                <a:spcPts val="800"/>
              </a:spcAft>
              <a:buClr>
                <a:schemeClr val="tx2"/>
              </a:buClr>
              <a:buSzPct val="70000"/>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Two major preprocessing steps are extracting frames, and calculating optical flow. </a:t>
            </a:r>
          </a:p>
          <a:p>
            <a:pPr marL="342900" marR="0" lvl="0" indent="-342900" algn="just" defTabSz="457200" eaLnBrk="1" fontAlgn="base" hangingPunct="1">
              <a:lnSpc>
                <a:spcPct val="107000"/>
              </a:lnSpc>
              <a:spcBef>
                <a:spcPct val="20000"/>
              </a:spcBef>
              <a:spcAft>
                <a:spcPts val="800"/>
              </a:spcAft>
              <a:buClr>
                <a:schemeClr val="tx2"/>
              </a:buClr>
              <a:buSzPct val="70000"/>
              <a:buFont typeface="Wingdings 2" panose="05020102010507070707" pitchFamily="18" charset="2"/>
              <a:buChar char=""/>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It begins with the extraction of frames, which extracts a sequence of 10 evenly spaced frames from a video file. Using OpenCV, the function calculates the number of frames to skip to ensure that 10 frames are evenly distributed across the video. It captures these frames and saves them as individual image files in a specified folder. Assumption: Considered 10 evenly spaced frames from the video for further processing. </a:t>
            </a:r>
          </a:p>
          <a:p>
            <a:pPr marL="342900" marR="0" lvl="0" indent="-342900" algn="just" defTabSz="457200" eaLnBrk="1" fontAlgn="base" hangingPunct="1">
              <a:lnSpc>
                <a:spcPct val="107000"/>
              </a:lnSpc>
              <a:spcBef>
                <a:spcPct val="20000"/>
              </a:spcBef>
              <a:spcAft>
                <a:spcPts val="800"/>
              </a:spcAft>
              <a:buClr>
                <a:schemeClr val="tx2"/>
              </a:buClr>
              <a:buSzPct val="70000"/>
              <a:buFont typeface="Wingdings 2" panose="05020102010507070707" pitchFamily="18" charset="2"/>
              <a:buChar char=""/>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The next part calculates optical flow, which computes the optical flow between consecutive frames. Optical flow captures motion information by </a:t>
            </a:r>
            <a:r>
              <a:rPr lang="en-US" alt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analysing</a:t>
            </a: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 changes between grayscale versions of the frames. Using </a:t>
            </a:r>
            <a:r>
              <a:rPr lang="en-US" alt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Farneback's</a:t>
            </a: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 algorithm (cv2.calcOpticalFlowFarneback), the function generates a list of flow matrices that describe the motion between frame pairs.</a:t>
            </a:r>
          </a:p>
          <a:p>
            <a:pPr marL="342900" marR="0" lvl="0" indent="-342900" algn="just" defTabSz="457200" eaLnBrk="1" fontAlgn="base" hangingPunct="1">
              <a:lnSpc>
                <a:spcPct val="107000"/>
              </a:lnSpc>
              <a:spcBef>
                <a:spcPct val="20000"/>
              </a:spcBef>
              <a:spcAft>
                <a:spcPts val="800"/>
              </a:spcAft>
              <a:buClr>
                <a:schemeClr val="tx2"/>
              </a:buClr>
              <a:buSzPct val="70000"/>
              <a:buFont typeface="Wingdings 2" panose="05020102010507070707" pitchFamily="18" charset="2"/>
              <a:buChar char=""/>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Finally, the frames and labels are converted into PyTorch tensors. The RGB frames and optical flow data are stacked along the time axis to form 3D tensors, while the labels are represented as one-hot encoded tensors. </a:t>
            </a:r>
          </a:p>
          <a:p>
            <a:pPr marL="342900" marR="0" lvl="0" indent="-342900" algn="just" defTabSz="457200" eaLnBrk="1" fontAlgn="base" hangingPunct="1">
              <a:lnSpc>
                <a:spcPct val="107000"/>
              </a:lnSpc>
              <a:spcBef>
                <a:spcPct val="20000"/>
              </a:spcBef>
              <a:spcAft>
                <a:spcPts val="800"/>
              </a:spcAft>
              <a:buClr>
                <a:schemeClr val="tx2"/>
              </a:buClr>
              <a:buSzPct val="70000"/>
              <a:buFont typeface="Wingdings 2" panose="05020102010507070707" pitchFamily="18" charset="2"/>
              <a:buChar char=""/>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This implementation enables efficient batch loading and preprocessing using </a:t>
            </a:r>
            <a:r>
              <a:rPr lang="en-US" alt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PyTorch's</a:t>
            </a: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 </a:t>
            </a:r>
            <a:r>
              <a:rPr lang="en-US" alt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DataLoader</a:t>
            </a: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 making it suitable for training models that leverage both RGB appearance features and motion information captured through optical flow. The combination of these features ensures the model can effectively analyze spatiotemporal data.</a:t>
            </a:r>
          </a:p>
          <a:p>
            <a:pPr marL="342900" marR="0" lvl="0" indent="-342900" algn="just" defTabSz="457200" eaLnBrk="1" fontAlgn="base" hangingPunct="1">
              <a:lnSpc>
                <a:spcPct val="107000"/>
              </a:lnSpc>
              <a:spcBef>
                <a:spcPct val="20000"/>
              </a:spcBef>
              <a:spcAft>
                <a:spcPts val="0"/>
              </a:spcAft>
              <a:buClr>
                <a:schemeClr val="tx2"/>
              </a:buClr>
              <a:buSzPct val="70000"/>
              <a:buFont typeface="Wingdings 2" panose="05020102010507070707" pitchFamily="18" charset="2"/>
              <a:buChar char=""/>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Preprocessing:</a:t>
            </a:r>
          </a:p>
          <a:p>
            <a:pPr marL="800100" lvl="1" indent="-342900" algn="just" defTabSz="457200" eaLnBrk="1" hangingPunct="1">
              <a:lnSpc>
                <a:spcPct val="107000"/>
              </a:lnSpc>
              <a:spcBef>
                <a:spcPct val="20000"/>
              </a:spcBef>
              <a:spcAft>
                <a:spcPts val="0"/>
              </a:spcAft>
              <a:buClr>
                <a:schemeClr val="tx2"/>
              </a:buClr>
              <a:buSzPct val="70000"/>
              <a:buFont typeface="Wingdings" panose="05000000000000000000" pitchFamily="2" charset="2"/>
              <a:buChar char="q"/>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RGB Frames: Resized to 128×128, normalized using ImageNet statistics.</a:t>
            </a:r>
          </a:p>
          <a:p>
            <a:pPr marL="800100" lvl="1" indent="-342900" algn="just" defTabSz="457200" eaLnBrk="1" hangingPunct="1">
              <a:lnSpc>
                <a:spcPct val="107000"/>
              </a:lnSpc>
              <a:spcBef>
                <a:spcPct val="20000"/>
              </a:spcBef>
              <a:spcAft>
                <a:spcPts val="800"/>
              </a:spcAft>
              <a:buClr>
                <a:schemeClr val="tx2"/>
              </a:buClr>
              <a:buSzPct val="70000"/>
              <a:buFont typeface="Wingdings" panose="05000000000000000000" pitchFamily="2" charset="2"/>
              <a:buChar char="q"/>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Optical Flow: Resized and normalized using channel-specific statistics</a:t>
            </a:r>
          </a:p>
        </p:txBody>
      </p:sp>
      <p:sp>
        <p:nvSpPr>
          <p:cNvPr id="8" name="Rectangle 8">
            <a:extLst>
              <a:ext uri="{FF2B5EF4-FFF2-40B4-BE49-F238E27FC236}">
                <a16:creationId xmlns:a16="http://schemas.microsoft.com/office/drawing/2014/main" id="{FAACBABF-6B15-61C1-21B3-2FB0EF44BA1E}"/>
              </a:ext>
            </a:extLst>
          </p:cNvPr>
          <p:cNvSpPr>
            <a:spLocks noChangeArrowheads="1"/>
          </p:cNvSpPr>
          <p:nvPr/>
        </p:nvSpPr>
        <p:spPr bwMode="auto">
          <a:xfrm>
            <a:off x="365125" y="6501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TextBox 9">
            <a:extLst>
              <a:ext uri="{FF2B5EF4-FFF2-40B4-BE49-F238E27FC236}">
                <a16:creationId xmlns:a16="http://schemas.microsoft.com/office/drawing/2014/main" id="{84D95806-72BA-4ED6-3D93-926F18AE4ECB}"/>
              </a:ext>
            </a:extLst>
          </p:cNvPr>
          <p:cNvSpPr txBox="1"/>
          <p:nvPr/>
        </p:nvSpPr>
        <p:spPr>
          <a:xfrm>
            <a:off x="365125" y="5411629"/>
            <a:ext cx="11564391" cy="369332"/>
          </a:xfrm>
          <a:prstGeom prst="rect">
            <a:avLst/>
          </a:prstGeom>
          <a:noFill/>
        </p:spPr>
        <p:txBody>
          <a:bodyPr wrap="square" rtlCol="0">
            <a:spAutoFit/>
          </a:bodyPr>
          <a:lstStyle/>
          <a:p>
            <a:pPr algn="ct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Visualization of extracted frames from a video.                       Visualization of computed optical flow frames from a video.</a:t>
            </a: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4148516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810410-F95A-4EDF-31D1-113CEA67F101}"/>
              </a:ext>
            </a:extLst>
          </p:cNvPr>
          <p:cNvSpPr txBox="1"/>
          <p:nvPr/>
        </p:nvSpPr>
        <p:spPr>
          <a:xfrm>
            <a:off x="189185" y="94592"/>
            <a:ext cx="11782097" cy="6656181"/>
          </a:xfrm>
          <a:prstGeom prst="rect">
            <a:avLst/>
          </a:prstGeom>
          <a:noFill/>
        </p:spPr>
        <p:txBody>
          <a:bodyPr wrap="square" rtlCol="0">
            <a:spAutoFit/>
          </a:bodyPr>
          <a:lstStyle/>
          <a:p>
            <a:pPr eaLnBrk="0" fontAlgn="base" hangingPunct="0">
              <a:spcBef>
                <a:spcPct val="0"/>
              </a:spcBef>
              <a:spcAft>
                <a:spcPct val="0"/>
              </a:spcAft>
              <a:tabLst>
                <a:tab pos="457200" algn="l"/>
              </a:tabLst>
            </a:pPr>
            <a:r>
              <a:rPr lang="en-IN"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Architecture:</a:t>
            </a:r>
          </a:p>
          <a:p>
            <a:pPr algn="just" defTabSz="457200">
              <a:lnSpc>
                <a:spcPct val="107000"/>
              </a:lnSpc>
              <a:spcBef>
                <a:spcPct val="20000"/>
              </a:spcBef>
              <a:spcAft>
                <a:spcPts val="800"/>
              </a:spcAft>
              <a:buClr>
                <a:schemeClr val="tx2"/>
              </a:buClr>
              <a:buSzPct val="70000"/>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Implements the three-stream network for video classification (as shown in Fig 13), designed to capture complementary features from spatial, temporal, and sequential dimensions of video data. It combines Convolutional Neural Networks (CNNs) for spatial and motion feature extraction with a Long Short-Term Memory (LSTM) network for sequential feature extraction. </a:t>
            </a:r>
          </a:p>
          <a:p>
            <a:pPr algn="just" defTabSz="457200">
              <a:lnSpc>
                <a:spcPct val="107000"/>
              </a:lnSpc>
              <a:spcBef>
                <a:spcPct val="20000"/>
              </a:spcBef>
              <a:spcAft>
                <a:spcPts val="800"/>
              </a:spcAft>
              <a:buClr>
                <a:schemeClr val="tx2"/>
              </a:buClr>
              <a:buSzPct val="70000"/>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modular design of the Three-stream network is implemented and explained in a step-by-step manner.</a:t>
            </a:r>
          </a:p>
          <a:p>
            <a:pPr marL="342900" lvl="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a:t>
            </a:r>
            <a:r>
              <a:rPr lang="en-IN"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CNNStream</a:t>
            </a: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class defines the convolutional neural network (as shown in Fig 14) used for both spatial and temporal streams. It consists of five convolutional blocks, each combining convolutional layers, batch normalization, </a:t>
            </a:r>
            <a:r>
              <a:rPr lang="en-IN"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ReLU</a:t>
            </a: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activation, and max-pooling to extract hierarchical features. The spatial stream processes RGB frames to extract appearance features, while the temporal stream processes two-channel optical flow data to capture motion information. Assumption: Implemented the CNN network using 3D CNN. </a:t>
            </a:r>
          </a:p>
          <a:p>
            <a:pPr marL="342900" lvl="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a:t>
            </a:r>
            <a:r>
              <a:rPr lang="en-IN"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LSTMStream</a:t>
            </a: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class models sequential dependencies in the data using an LSTM network. It processes video sequences by flattening the spatial dimensions of the input frames and feeding them into an LSTM layer. The output from the final time step is passed through a fully connected layer to align the feature dimension with that of the CNN.</a:t>
            </a:r>
          </a:p>
          <a:p>
            <a:pPr marL="34290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Assumption: Given the absence of a detailed LSTM network architecture in the paper, a single-layer LSTM was implemented for this task.</a:t>
            </a:r>
          </a:p>
          <a:p>
            <a:pPr marL="342900" lvl="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a:t>
            </a:r>
            <a:r>
              <a:rPr lang="en-IN"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ThreeStreamNetwork</a:t>
            </a: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class integrates the spatial, temporal, and sequential streams into a unified architecture. The outputs from the three streams are fused by averaging their feature representations across the time dimension, creating a single representation that combines appearance, motion, and sequence information. A fully connected layer refines these fused features, followed by a final classification layer that predicts the class probabilities. </a:t>
            </a:r>
          </a:p>
        </p:txBody>
      </p:sp>
    </p:spTree>
    <p:extLst>
      <p:ext uri="{BB962C8B-B14F-4D97-AF65-F5344CB8AC3E}">
        <p14:creationId xmlns:p14="http://schemas.microsoft.com/office/powerpoint/2010/main" val="418978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5F67C6-D00E-F3D4-68D6-EFA39DDF2CEE}"/>
              </a:ext>
            </a:extLst>
          </p:cNvPr>
          <p:cNvSpPr txBox="1"/>
          <p:nvPr/>
        </p:nvSpPr>
        <p:spPr>
          <a:xfrm>
            <a:off x="367862" y="304800"/>
            <a:ext cx="11035862" cy="6145144"/>
          </a:xfrm>
          <a:prstGeom prst="rect">
            <a:avLst/>
          </a:prstGeom>
          <a:noFill/>
        </p:spPr>
        <p:txBody>
          <a:bodyPr wrap="square" rtlCol="0">
            <a:spAutoFit/>
          </a:bodyPr>
          <a:lstStyle/>
          <a:p>
            <a:pPr eaLnBrk="0" fontAlgn="base" hangingPunct="0">
              <a:lnSpc>
                <a:spcPct val="107000"/>
              </a:lnSpc>
              <a:spcBef>
                <a:spcPct val="0"/>
              </a:spcBef>
              <a:spcAft>
                <a:spcPct val="0"/>
              </a:spcAft>
              <a:tabLst>
                <a:tab pos="457200" algn="l"/>
              </a:tabLst>
            </a:pPr>
            <a:r>
              <a:rPr lang="en-IN"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Training:</a:t>
            </a:r>
          </a:p>
          <a:p>
            <a:pPr algn="just" defTabSz="457200">
              <a:lnSpc>
                <a:spcPct val="107000"/>
              </a:lnSpc>
              <a:spcBef>
                <a:spcPct val="20000"/>
              </a:spcBef>
              <a:spcAft>
                <a:spcPts val="800"/>
              </a:spcAft>
              <a:buClr>
                <a:schemeClr val="tx2"/>
              </a:buClr>
              <a:buSzPct val="70000"/>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This code trains a video classification model using RGB and optical flow data, evaluates its performance, and saves the best-performing model dynamically. The key steps are:</a:t>
            </a:r>
          </a:p>
          <a:p>
            <a:pPr marL="342900" lvl="0" indent="-342900" algn="just" defTabSz="457200">
              <a:lnSpc>
                <a:spcPct val="107000"/>
              </a:lnSpc>
              <a:spcBef>
                <a:spcPct val="20000"/>
              </a:spcBef>
              <a:spcAft>
                <a:spcPts val="800"/>
              </a:spcAft>
              <a:buClr>
                <a:schemeClr val="tx2"/>
              </a:buClr>
              <a:buSzPct val="70000"/>
              <a:buFont typeface="+mj-lt"/>
              <a:buAutoNum type="arabicPeriod"/>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Training Function: The train function is responsible for the model's training and validation phases. It computes the loss using the defined function, optimizes model parameters using the specified optimizer, and evaluates performance metrics on both training and validation sets. Furthermore, it measures training time per epoch, saves the model with the highest validation accuracy, and handles dynamic saving of the best model for deployment or further evaluation.</a:t>
            </a:r>
          </a:p>
          <a:p>
            <a:pPr marL="457200" algn="just" defTabSz="457200">
              <a:lnSpc>
                <a:spcPct val="107000"/>
              </a:lnSpc>
              <a:spcBef>
                <a:spcPct val="20000"/>
              </a:spcBef>
              <a:spcAft>
                <a:spcPts val="800"/>
              </a:spcAft>
              <a:buClr>
                <a:schemeClr val="tx2"/>
              </a:buClr>
              <a:buSzPct val="70000"/>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Assumption: 100 epochs</a:t>
            </a:r>
          </a:p>
          <a:p>
            <a:pPr marL="342900" lvl="0" indent="-342900" algn="just" defTabSz="457200">
              <a:lnSpc>
                <a:spcPct val="107000"/>
              </a:lnSpc>
              <a:spcBef>
                <a:spcPct val="20000"/>
              </a:spcBef>
              <a:spcAft>
                <a:spcPts val="800"/>
              </a:spcAft>
              <a:buClr>
                <a:schemeClr val="tx2"/>
              </a:buClr>
              <a:buSzPct val="70000"/>
              <a:buFont typeface="+mj-lt"/>
              <a:buAutoNum type="arabicPeriod" startAt="2"/>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Safe Collate: Filters out invalid batches with insufficient frames during data loading.</a:t>
            </a:r>
          </a:p>
          <a:p>
            <a:pPr marL="342900" lvl="0" indent="-342900" algn="just" defTabSz="457200">
              <a:lnSpc>
                <a:spcPct val="107000"/>
              </a:lnSpc>
              <a:spcBef>
                <a:spcPct val="20000"/>
              </a:spcBef>
              <a:spcAft>
                <a:spcPts val="800"/>
              </a:spcAft>
              <a:buClr>
                <a:schemeClr val="tx2"/>
              </a:buClr>
              <a:buSzPct val="70000"/>
              <a:buFont typeface="+mj-lt"/>
              <a:buAutoNum type="arabicPeriod" startAt="2"/>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Datasets and </a:t>
            </a:r>
            <a:r>
              <a:rPr lang="en-IN"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DataLoaders</a:t>
            </a: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Prepares data for training, validation, and testing with specified transformations and safe collation. Training batches are shuffled for better generalization.</a:t>
            </a:r>
          </a:p>
          <a:p>
            <a:pPr marL="342900" lvl="0" indent="-342900" algn="just" defTabSz="457200">
              <a:lnSpc>
                <a:spcPct val="107000"/>
              </a:lnSpc>
              <a:spcBef>
                <a:spcPct val="20000"/>
              </a:spcBef>
              <a:spcAft>
                <a:spcPts val="800"/>
              </a:spcAft>
              <a:buClr>
                <a:schemeClr val="tx2"/>
              </a:buClr>
              <a:buSzPct val="70000"/>
              <a:buFont typeface="+mj-lt"/>
              <a:buAutoNum type="arabicPeriod" startAt="2"/>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Model Setup:</a:t>
            </a:r>
          </a:p>
          <a:p>
            <a:pPr marL="742950" lvl="1" indent="-285750" algn="just" defTabSz="457200">
              <a:lnSpc>
                <a:spcPct val="107000"/>
              </a:lnSpc>
              <a:spcBef>
                <a:spcPct val="20000"/>
              </a:spcBef>
              <a:spcAft>
                <a:spcPts val="800"/>
              </a:spcAft>
              <a:buClr>
                <a:schemeClr val="tx2"/>
              </a:buClr>
              <a:buSzPct val="70000"/>
              <a:buFont typeface="Courier New" panose="02070309020205020404" pitchFamily="49" charset="0"/>
              <a:buChar char="o"/>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Moved the model to GPU </a:t>
            </a:r>
          </a:p>
          <a:p>
            <a:pPr algn="just" defTabSz="457200">
              <a:lnSpc>
                <a:spcPct val="107000"/>
              </a:lnSpc>
              <a:spcBef>
                <a:spcPct val="20000"/>
              </a:spcBef>
              <a:spcAft>
                <a:spcPts val="800"/>
              </a:spcAft>
              <a:buClr>
                <a:schemeClr val="tx2"/>
              </a:buClr>
              <a:buSzPct val="70000"/>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optimization process employs the Adam optimizer with a learning rate of 0.00125, and the Categorical Cross-Entropy loss function is used to measure model performance."</a:t>
            </a:r>
          </a:p>
        </p:txBody>
      </p:sp>
    </p:spTree>
    <p:extLst>
      <p:ext uri="{BB962C8B-B14F-4D97-AF65-F5344CB8AC3E}">
        <p14:creationId xmlns:p14="http://schemas.microsoft.com/office/powerpoint/2010/main" val="2914984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FD8573-0627-B908-BE27-6B0DD0F1D3C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2962" y="86141"/>
            <a:ext cx="2249213" cy="3280762"/>
          </a:xfrm>
          <a:prstGeom prst="rect">
            <a:avLst/>
          </a:prstGeom>
          <a:noFill/>
          <a:ln>
            <a:noFill/>
          </a:ln>
        </p:spPr>
      </p:pic>
      <p:pic>
        <p:nvPicPr>
          <p:cNvPr id="3" name="Picture 2">
            <a:extLst>
              <a:ext uri="{FF2B5EF4-FFF2-40B4-BE49-F238E27FC236}">
                <a16:creationId xmlns:a16="http://schemas.microsoft.com/office/drawing/2014/main" id="{D25867A0-2082-975A-6DC3-A5E72F14E34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3264" y="3429000"/>
            <a:ext cx="3288610" cy="3342859"/>
          </a:xfrm>
          <a:prstGeom prst="rect">
            <a:avLst/>
          </a:prstGeom>
          <a:noFill/>
          <a:ln>
            <a:noFill/>
          </a:ln>
        </p:spPr>
      </p:pic>
      <p:sp>
        <p:nvSpPr>
          <p:cNvPr id="7" name="Rectangle 5">
            <a:extLst>
              <a:ext uri="{FF2B5EF4-FFF2-40B4-BE49-F238E27FC236}">
                <a16:creationId xmlns:a16="http://schemas.microsoft.com/office/drawing/2014/main" id="{DED4C74E-B57D-8F55-6FBF-5B9B241FA30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6">
            <a:extLst>
              <a:ext uri="{FF2B5EF4-FFF2-40B4-BE49-F238E27FC236}">
                <a16:creationId xmlns:a16="http://schemas.microsoft.com/office/drawing/2014/main" id="{16E7F413-6A16-2D65-C495-0BBBB96F0ED6}"/>
              </a:ext>
            </a:extLst>
          </p:cNvPr>
          <p:cNvSpPr>
            <a:spLocks noChangeArrowheads="1"/>
          </p:cNvSpPr>
          <p:nvPr/>
        </p:nvSpPr>
        <p:spPr bwMode="auto">
          <a:xfrm>
            <a:off x="126124" y="290164"/>
            <a:ext cx="8497013" cy="6145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nSpc>
                <a:spcPct val="107000"/>
              </a:lnSpc>
              <a:buClr>
                <a:schemeClr val="tx2"/>
              </a:buClr>
              <a:buSzPct val="70000"/>
              <a:buFontTx/>
              <a:buNone/>
              <a:tabLst>
                <a:tab pos="457200" algn="l"/>
              </a:tabLst>
            </a:pPr>
            <a:r>
              <a:rPr lang="en-US" alt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Results</a:t>
            </a:r>
          </a:p>
          <a:p>
            <a:pPr marL="0" marR="0" lvl="0" indent="0" algn="just" defTabSz="457200" eaLnBrk="1" fontAlgn="base" hangingPunct="1">
              <a:lnSpc>
                <a:spcPct val="107000"/>
              </a:lnSpc>
              <a:spcBef>
                <a:spcPct val="20000"/>
              </a:spcBef>
              <a:spcAft>
                <a:spcPts val="800"/>
              </a:spcAft>
              <a:buClr>
                <a:schemeClr val="tx2"/>
              </a:buClr>
              <a:buSzPct val="70000"/>
              <a:buFontTx/>
              <a:buNone/>
              <a:tabLst>
                <a:tab pos="457200" algn="l"/>
              </a:tabLst>
            </a:pP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1. Training and Validation Accuracy:</a:t>
            </a:r>
          </a:p>
          <a:p>
            <a:pPr marL="742950" lvl="1" indent="-285750" algn="just" defTabSz="457200" eaLnBrk="1" hangingPunct="1">
              <a:lnSpc>
                <a:spcPct val="107000"/>
              </a:lnSpc>
              <a:spcBef>
                <a:spcPct val="20000"/>
              </a:spcBef>
              <a:spcAft>
                <a:spcPts val="800"/>
              </a:spcAft>
              <a:buClr>
                <a:schemeClr val="tx2"/>
              </a:buClr>
              <a:buSzPct val="70000"/>
              <a:buFont typeface="Wingdings" panose="05000000000000000000" pitchFamily="2" charset="2"/>
              <a:buChar char="q"/>
              <a:tabLst>
                <a:tab pos="457200" algn="l"/>
              </a:tabLst>
            </a:pP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The training and validation accuracy plot shows that the model achieved steady improvement during the training process, reaching around 98% training accuracy after 100 epochs.</a:t>
            </a:r>
          </a:p>
          <a:p>
            <a:pPr marL="742950" lvl="1" indent="-285750" algn="just" defTabSz="457200" eaLnBrk="1" hangingPunct="1">
              <a:lnSpc>
                <a:spcPct val="107000"/>
              </a:lnSpc>
              <a:spcBef>
                <a:spcPct val="20000"/>
              </a:spcBef>
              <a:spcAft>
                <a:spcPts val="800"/>
              </a:spcAft>
              <a:buClr>
                <a:schemeClr val="tx2"/>
              </a:buClr>
              <a:buSzPct val="70000"/>
              <a:buFont typeface="Wingdings" panose="05000000000000000000" pitchFamily="2" charset="2"/>
              <a:buChar char="q"/>
              <a:tabLst>
                <a:tab pos="457200" algn="l"/>
              </a:tabLst>
            </a:pP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However, the Maximum validation accuracy achieved is 77.34%, indicating some degree of overfitting.</a:t>
            </a:r>
          </a:p>
          <a:p>
            <a:pPr marL="0" marR="0" lvl="0" indent="0" algn="just" defTabSz="457200" eaLnBrk="1" fontAlgn="base" hangingPunct="1">
              <a:lnSpc>
                <a:spcPct val="107000"/>
              </a:lnSpc>
              <a:spcBef>
                <a:spcPct val="20000"/>
              </a:spcBef>
              <a:spcAft>
                <a:spcPts val="800"/>
              </a:spcAft>
              <a:buClr>
                <a:schemeClr val="tx2"/>
              </a:buClr>
              <a:buSzPct val="70000"/>
              <a:tabLst>
                <a:tab pos="457200" algn="l"/>
              </a:tabLst>
            </a:pP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2. Training Time: (Approx.) 9 hours</a:t>
            </a:r>
          </a:p>
          <a:p>
            <a:pPr marL="0" marR="0" lvl="0" indent="0" algn="just" defTabSz="457200" eaLnBrk="1" fontAlgn="base" hangingPunct="1">
              <a:lnSpc>
                <a:spcPct val="107000"/>
              </a:lnSpc>
              <a:spcBef>
                <a:spcPct val="20000"/>
              </a:spcBef>
              <a:spcAft>
                <a:spcPts val="800"/>
              </a:spcAft>
              <a:buClr>
                <a:schemeClr val="tx2"/>
              </a:buClr>
              <a:buSzPct val="70000"/>
              <a:tabLst>
                <a:tab pos="457200" algn="l"/>
              </a:tabLst>
            </a:pP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3. Testing Accuracy: The model achieved a Test Accuracy of 64.58%.</a:t>
            </a:r>
          </a:p>
          <a:p>
            <a:pPr marL="0" marR="0" lvl="0" indent="0" algn="just" defTabSz="457200" eaLnBrk="1" fontAlgn="base" hangingPunct="1">
              <a:lnSpc>
                <a:spcPct val="107000"/>
              </a:lnSpc>
              <a:spcBef>
                <a:spcPct val="20000"/>
              </a:spcBef>
              <a:spcAft>
                <a:spcPts val="800"/>
              </a:spcAft>
              <a:buClr>
                <a:schemeClr val="tx2"/>
              </a:buClr>
              <a:buSzPct val="70000"/>
              <a:tabLst>
                <a:tab pos="457200" algn="l"/>
              </a:tabLst>
            </a:pP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4. Key Takeaways: </a:t>
            </a:r>
          </a:p>
          <a:p>
            <a:pPr marL="742950" lvl="1" indent="-285750" algn="just" defTabSz="457200" eaLnBrk="1" hangingPunct="1">
              <a:lnSpc>
                <a:spcPct val="107000"/>
              </a:lnSpc>
              <a:spcBef>
                <a:spcPct val="20000"/>
              </a:spcBef>
              <a:spcAft>
                <a:spcPts val="800"/>
              </a:spcAft>
              <a:buClr>
                <a:schemeClr val="tx2"/>
              </a:buClr>
              <a:buSzPct val="70000"/>
              <a:buFont typeface="Wingdings" panose="05000000000000000000" pitchFamily="2" charset="2"/>
              <a:buChar char="§"/>
              <a:tabLst>
                <a:tab pos="457200" algn="l"/>
              </a:tabLst>
            </a:pP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While implementing the architecture outlined in the paper, certain parameters had to be assumed due to their absence in the original work. Unfortunately, the achieved performance did not match the reported results.</a:t>
            </a:r>
          </a:p>
          <a:p>
            <a:pPr marL="742950" lvl="1" indent="-285750" algn="just" defTabSz="457200" eaLnBrk="1" hangingPunct="1">
              <a:lnSpc>
                <a:spcPct val="107000"/>
              </a:lnSpc>
              <a:spcBef>
                <a:spcPct val="20000"/>
              </a:spcBef>
              <a:spcAft>
                <a:spcPts val="800"/>
              </a:spcAft>
              <a:buClr>
                <a:schemeClr val="tx2"/>
              </a:buClr>
              <a:buSzPct val="70000"/>
              <a:buFont typeface="Wingdings" panose="05000000000000000000" pitchFamily="2" charset="2"/>
              <a:buChar char="§"/>
              <a:tabLst>
                <a:tab pos="457200" algn="l"/>
              </a:tabLst>
            </a:pP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To address these discrepancies, adjustments were made to both the assumptions and the architecture, incorporating a 2D-CNN approach as used in the subsequent notebook.</a:t>
            </a:r>
          </a:p>
        </p:txBody>
      </p:sp>
      <p:sp>
        <p:nvSpPr>
          <p:cNvPr id="10" name="Rectangle 8">
            <a:extLst>
              <a:ext uri="{FF2B5EF4-FFF2-40B4-BE49-F238E27FC236}">
                <a16:creationId xmlns:a16="http://schemas.microsoft.com/office/drawing/2014/main" id="{57BF3096-53EE-217E-DFED-0B0296E42B77}"/>
              </a:ext>
            </a:extLst>
          </p:cNvPr>
          <p:cNvSpPr>
            <a:spLocks noChangeArrowheads="1"/>
          </p:cNvSpPr>
          <p:nvPr/>
        </p:nvSpPr>
        <p:spPr bwMode="auto">
          <a:xfrm>
            <a:off x="0" y="1371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949027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E7B41556-2AFD-8B13-ACF2-81E57C2435D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749AD8C-370D-4788-501D-92AC85201602}"/>
              </a:ext>
              <a:ext uri="{C183D7F6-B498-43B3-948B-1728B52AA6E4}">
                <adec:decorative xmlns:adec="http://schemas.microsoft.com/office/drawing/2017/decorative" val="1"/>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25060456-BC46-DF01-B94F-B8338CB43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6" name="Title 1">
            <a:extLst>
              <a:ext uri="{FF2B5EF4-FFF2-40B4-BE49-F238E27FC236}">
                <a16:creationId xmlns:a16="http://schemas.microsoft.com/office/drawing/2014/main" id="{B06ABE84-5816-8C92-29B0-36AB563F7F15}"/>
              </a:ext>
            </a:extLst>
          </p:cNvPr>
          <p:cNvSpPr>
            <a:spLocks noGrp="1"/>
          </p:cNvSpPr>
          <p:nvPr>
            <p:ph type="ctrTitle"/>
          </p:nvPr>
        </p:nvSpPr>
        <p:spPr>
          <a:xfrm>
            <a:off x="7524262" y="2886918"/>
            <a:ext cx="3246505" cy="1084153"/>
          </a:xfrm>
        </p:spPr>
        <p:txBody>
          <a:bodyPr>
            <a:noAutofit/>
          </a:bodyPr>
          <a:lstStyle/>
          <a:p>
            <a:r>
              <a:rPr lang="en-US" sz="4800" dirty="0"/>
              <a:t>Notebook 3 </a:t>
            </a:r>
          </a:p>
        </p:txBody>
      </p:sp>
      <p:sp>
        <p:nvSpPr>
          <p:cNvPr id="7" name="TextBox 6">
            <a:extLst>
              <a:ext uri="{FF2B5EF4-FFF2-40B4-BE49-F238E27FC236}">
                <a16:creationId xmlns:a16="http://schemas.microsoft.com/office/drawing/2014/main" id="{F6638469-F47C-98D5-686A-5950E71015CA}"/>
              </a:ext>
            </a:extLst>
          </p:cNvPr>
          <p:cNvSpPr txBox="1"/>
          <p:nvPr/>
        </p:nvSpPr>
        <p:spPr>
          <a:xfrm>
            <a:off x="7777654" y="4225159"/>
            <a:ext cx="2993113" cy="830997"/>
          </a:xfrm>
          <a:prstGeom prst="rect">
            <a:avLst/>
          </a:prstGeom>
          <a:noFill/>
        </p:spPr>
        <p:txBody>
          <a:bodyPr wrap="square" rtlCol="0">
            <a:spAutoFit/>
          </a:bodyPr>
          <a:lstStyle/>
          <a:p>
            <a:pPr lvl="0"/>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Implemented the Three-Stream Network using 2D CNN on UCF11 </a:t>
            </a:r>
          </a:p>
        </p:txBody>
      </p:sp>
    </p:spTree>
    <p:extLst>
      <p:ext uri="{BB962C8B-B14F-4D97-AF65-F5344CB8AC3E}">
        <p14:creationId xmlns:p14="http://schemas.microsoft.com/office/powerpoint/2010/main" val="756112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9E11C-4E37-5F0B-C265-AC20524E9A5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F8D4C0B-8FE5-1C5F-2BA9-E064130928D4}"/>
              </a:ext>
            </a:extLst>
          </p:cNvPr>
          <p:cNvSpPr txBox="1"/>
          <p:nvPr/>
        </p:nvSpPr>
        <p:spPr>
          <a:xfrm>
            <a:off x="951186" y="947359"/>
            <a:ext cx="10289628" cy="4963282"/>
          </a:xfrm>
          <a:prstGeom prst="rect">
            <a:avLst/>
          </a:prstGeom>
          <a:noFill/>
        </p:spPr>
        <p:txBody>
          <a:bodyPr wrap="square" rtlCol="0">
            <a:spAutoFit/>
          </a:bodyPr>
          <a:lstStyle/>
          <a:p>
            <a:pPr algn="just" defTabSz="457200">
              <a:lnSpc>
                <a:spcPct val="107000"/>
              </a:lnSpc>
              <a:spcBef>
                <a:spcPct val="20000"/>
              </a:spcBef>
              <a:spcAft>
                <a:spcPts val="800"/>
              </a:spcAft>
              <a:buClr>
                <a:schemeClr val="tx2"/>
              </a:buClr>
              <a:buSzPct val="70000"/>
            </a:pPr>
            <a:r>
              <a:rPr lang="en-IN"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 preprocessing: </a:t>
            </a:r>
          </a:p>
          <a:p>
            <a:pPr marL="34290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video data is processed for classification tasks. The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create_dataset</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function is then defined to organize the video data. This function traverses through the dataset directory, iterating over each class folder and its subfolders to extract the file paths of video files along with their corresponding class names. Next, the collected data is converted into a pandas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DataFrame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with columns videos (containing the video file paths) and Category (representing the class names). </a:t>
            </a: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To prepare the data for machine learning models, label encoding is done on the class names and also one-hot encoded vector of size equal to the number of classes is generated. At the end of the process, the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DataFrame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contains four key components: the video file paths, class names, numeric labels, and one-hot encoded labels, making it a structured and ready-to-use dataset for deep learning model training.</a:t>
            </a: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Further, the dataset is split into training, validation, and test sets, ensuring that 72% of the data is used for training, 8% for validation, and 20% for testing, thereby providing distinct subsets for model development and evaluation.</a:t>
            </a: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1621503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37057-2AB7-6B7F-894A-00C39EFFE060}"/>
            </a:ext>
          </a:extLst>
        </p:cNvPr>
        <p:cNvGrpSpPr/>
        <p:nvPr/>
      </p:nvGrpSpPr>
      <p:grpSpPr>
        <a:xfrm>
          <a:off x="0" y="0"/>
          <a:ext cx="0" cy="0"/>
          <a:chOff x="0" y="0"/>
          <a:chExt cx="0" cy="0"/>
        </a:xfrm>
      </p:grpSpPr>
      <p:sp>
        <p:nvSpPr>
          <p:cNvPr id="5" name="Rectangle 5">
            <a:extLst>
              <a:ext uri="{FF2B5EF4-FFF2-40B4-BE49-F238E27FC236}">
                <a16:creationId xmlns:a16="http://schemas.microsoft.com/office/drawing/2014/main" id="{D8FAEEB0-6162-573A-CF15-EE205CF6C4A8}"/>
              </a:ext>
            </a:extLst>
          </p:cNvPr>
          <p:cNvSpPr>
            <a:spLocks noChangeArrowheads="1"/>
          </p:cNvSpPr>
          <p:nvPr/>
        </p:nvSpPr>
        <p:spPr bwMode="auto">
          <a:xfrm>
            <a:off x="635876" y="549039"/>
            <a:ext cx="10920248"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lang="en-US" alt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Video Preprocessing:</a:t>
            </a:r>
          </a:p>
          <a:p>
            <a:pPr marR="0" lvl="0" algn="just" defTabSz="457200" eaLnBrk="1" fontAlgn="base" hangingPunct="1">
              <a:lnSpc>
                <a:spcPct val="107000"/>
              </a:lnSpc>
              <a:spcBef>
                <a:spcPct val="20000"/>
              </a:spcBef>
              <a:spcAft>
                <a:spcPts val="800"/>
              </a:spcAft>
              <a:buClr>
                <a:schemeClr val="tx2"/>
              </a:buClr>
              <a:buSzPct val="70000"/>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Two major preprocessing steps are extracting frames, and calculating optical flow. </a:t>
            </a:r>
          </a:p>
          <a:p>
            <a:pPr marL="342900" marR="0" lvl="0" indent="-342900" algn="just" defTabSz="457200" eaLnBrk="1" fontAlgn="base" hangingPunct="1">
              <a:lnSpc>
                <a:spcPct val="107000"/>
              </a:lnSpc>
              <a:spcBef>
                <a:spcPct val="20000"/>
              </a:spcBef>
              <a:spcAft>
                <a:spcPts val="800"/>
              </a:spcAft>
              <a:buClr>
                <a:schemeClr val="tx2"/>
              </a:buClr>
              <a:buSzPct val="70000"/>
              <a:buFont typeface="Wingdings 2" panose="05020102010507070707" pitchFamily="18" charset="2"/>
              <a:buChar char=""/>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It begins with the extraction of frames, which extracts a sequence of 10 evenly spaced frames from a video file. Using OpenCV, the function calculates the number of frames to skip to ensure that 10 frames are evenly distributed across the video. It captures these frames and saves them as individual image files in a specified folder. Assumption: Considered 10 evenly spaced frames from the video for further processing. </a:t>
            </a:r>
          </a:p>
          <a:p>
            <a:pPr marL="342900" marR="0" lvl="0" indent="-342900" algn="just" defTabSz="457200" eaLnBrk="1" fontAlgn="base" hangingPunct="1">
              <a:lnSpc>
                <a:spcPct val="107000"/>
              </a:lnSpc>
              <a:spcBef>
                <a:spcPct val="20000"/>
              </a:spcBef>
              <a:spcAft>
                <a:spcPts val="800"/>
              </a:spcAft>
              <a:buClr>
                <a:schemeClr val="tx2"/>
              </a:buClr>
              <a:buSzPct val="70000"/>
              <a:buFont typeface="Wingdings 2" panose="05020102010507070707" pitchFamily="18" charset="2"/>
              <a:buChar char=""/>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The next part calculates optical flow, which computes the optical flow between consecutive frames. Optical flow captures motion information by </a:t>
            </a:r>
            <a:r>
              <a:rPr lang="en-US" alt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analysing</a:t>
            </a: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 changes between grayscale versions of the frames. Using </a:t>
            </a:r>
            <a:r>
              <a:rPr lang="en-US" alt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Farneback's</a:t>
            </a: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 algorithm (cv2.calcOpticalFlowFarneback), the function generates a list of flow matrices that describe the motion between frame pairs.</a:t>
            </a:r>
          </a:p>
          <a:p>
            <a:pPr marL="342900" marR="0" lvl="0" indent="-342900" algn="just" defTabSz="457200" eaLnBrk="1" fontAlgn="base" hangingPunct="1">
              <a:lnSpc>
                <a:spcPct val="107000"/>
              </a:lnSpc>
              <a:spcBef>
                <a:spcPct val="20000"/>
              </a:spcBef>
              <a:spcAft>
                <a:spcPts val="800"/>
              </a:spcAft>
              <a:buClr>
                <a:schemeClr val="tx2"/>
              </a:buClr>
              <a:buSzPct val="70000"/>
              <a:buFont typeface="Wingdings 2" panose="05020102010507070707" pitchFamily="18" charset="2"/>
              <a:buChar char=""/>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Finally, the frames and labels are converted into PyTorch tensors. The RGB frames and optical flow data are stacked along the time axis to form 3D tensors, while the labels are represented as one-hot encoded tensors. </a:t>
            </a:r>
          </a:p>
          <a:p>
            <a:pPr marL="342900" marR="0" lvl="0" indent="-342900" algn="just" defTabSz="457200" eaLnBrk="1" fontAlgn="base" hangingPunct="1">
              <a:lnSpc>
                <a:spcPct val="107000"/>
              </a:lnSpc>
              <a:spcBef>
                <a:spcPct val="20000"/>
              </a:spcBef>
              <a:spcAft>
                <a:spcPts val="800"/>
              </a:spcAft>
              <a:buClr>
                <a:schemeClr val="tx2"/>
              </a:buClr>
              <a:buSzPct val="70000"/>
              <a:buFont typeface="Wingdings 2" panose="05020102010507070707" pitchFamily="18" charset="2"/>
              <a:buChar char=""/>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This implementation enables efficient batch loading and preprocessing using </a:t>
            </a:r>
            <a:r>
              <a:rPr lang="en-US" alt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PyTorch's</a:t>
            </a: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 </a:t>
            </a:r>
            <a:r>
              <a:rPr lang="en-US" alt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DataLoader</a:t>
            </a: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 making it suitable for training models that leverage both RGB appearance features and motion information captured through optical flow. The combination of these features ensures the model can effectively analyze spatiotemporal data.</a:t>
            </a:r>
          </a:p>
          <a:p>
            <a:pPr marL="342900" marR="0" lvl="0" indent="-342900" algn="just" defTabSz="457200" eaLnBrk="1" fontAlgn="base" hangingPunct="1">
              <a:lnSpc>
                <a:spcPct val="107000"/>
              </a:lnSpc>
              <a:spcBef>
                <a:spcPct val="20000"/>
              </a:spcBef>
              <a:spcAft>
                <a:spcPts val="0"/>
              </a:spcAft>
              <a:buClr>
                <a:schemeClr val="tx2"/>
              </a:buClr>
              <a:buSzPct val="70000"/>
              <a:buFont typeface="Wingdings 2" panose="05020102010507070707" pitchFamily="18" charset="2"/>
              <a:buChar char=""/>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Preprocessing:</a:t>
            </a:r>
          </a:p>
          <a:p>
            <a:pPr marL="800100" lvl="1" indent="-342900" algn="just" defTabSz="457200" eaLnBrk="1" hangingPunct="1">
              <a:lnSpc>
                <a:spcPct val="107000"/>
              </a:lnSpc>
              <a:spcBef>
                <a:spcPct val="20000"/>
              </a:spcBef>
              <a:spcAft>
                <a:spcPts val="0"/>
              </a:spcAft>
              <a:buClr>
                <a:schemeClr val="tx2"/>
              </a:buClr>
              <a:buSzPct val="70000"/>
              <a:buFont typeface="Wingdings" panose="05000000000000000000" pitchFamily="2" charset="2"/>
              <a:buChar char="q"/>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RGB Frames: Resized to 128×128, normalized using ImageNet statistics.</a:t>
            </a:r>
          </a:p>
          <a:p>
            <a:pPr marL="800100" lvl="1" indent="-342900" algn="just" defTabSz="457200" eaLnBrk="1" hangingPunct="1">
              <a:lnSpc>
                <a:spcPct val="107000"/>
              </a:lnSpc>
              <a:spcBef>
                <a:spcPct val="20000"/>
              </a:spcBef>
              <a:spcAft>
                <a:spcPts val="800"/>
              </a:spcAft>
              <a:buClr>
                <a:schemeClr val="tx2"/>
              </a:buClr>
              <a:buSzPct val="70000"/>
              <a:buFont typeface="Wingdings" panose="05000000000000000000" pitchFamily="2" charset="2"/>
              <a:buChar char="q"/>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Optical Flow: Resized and normalized using channel-specific statistics</a:t>
            </a:r>
          </a:p>
        </p:txBody>
      </p:sp>
      <p:sp>
        <p:nvSpPr>
          <p:cNvPr id="8" name="Rectangle 8">
            <a:extLst>
              <a:ext uri="{FF2B5EF4-FFF2-40B4-BE49-F238E27FC236}">
                <a16:creationId xmlns:a16="http://schemas.microsoft.com/office/drawing/2014/main" id="{3611D085-B2B1-5D7C-AB4A-616613AEDBB1}"/>
              </a:ext>
            </a:extLst>
          </p:cNvPr>
          <p:cNvSpPr>
            <a:spLocks noChangeArrowheads="1"/>
          </p:cNvSpPr>
          <p:nvPr/>
        </p:nvSpPr>
        <p:spPr bwMode="auto">
          <a:xfrm>
            <a:off x="365125" y="6501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156406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7B4C5-1225-7918-C5C7-F3E110D19D8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BDD813E-3630-CCAA-7C2C-65BA634EB474}"/>
              </a:ext>
            </a:extLst>
          </p:cNvPr>
          <p:cNvSpPr txBox="1"/>
          <p:nvPr/>
        </p:nvSpPr>
        <p:spPr>
          <a:xfrm>
            <a:off x="189185" y="94592"/>
            <a:ext cx="11782097" cy="6656181"/>
          </a:xfrm>
          <a:prstGeom prst="rect">
            <a:avLst/>
          </a:prstGeom>
          <a:noFill/>
        </p:spPr>
        <p:txBody>
          <a:bodyPr wrap="square" rtlCol="0">
            <a:spAutoFit/>
          </a:bodyPr>
          <a:lstStyle/>
          <a:p>
            <a:pPr eaLnBrk="0" fontAlgn="base" hangingPunct="0">
              <a:spcBef>
                <a:spcPct val="0"/>
              </a:spcBef>
              <a:spcAft>
                <a:spcPct val="0"/>
              </a:spcAft>
              <a:tabLst>
                <a:tab pos="457200" algn="l"/>
              </a:tabLst>
            </a:pPr>
            <a:r>
              <a:rPr lang="en-IN"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Architecture:</a:t>
            </a:r>
          </a:p>
          <a:p>
            <a:pPr algn="just" defTabSz="457200">
              <a:lnSpc>
                <a:spcPct val="107000"/>
              </a:lnSpc>
              <a:spcBef>
                <a:spcPct val="20000"/>
              </a:spcBef>
              <a:spcAft>
                <a:spcPts val="800"/>
              </a:spcAft>
              <a:buClr>
                <a:schemeClr val="tx2"/>
              </a:buClr>
              <a:buSzPct val="70000"/>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Implements the three-stream network for video classification (as shown in Fig 13), designed to capture complementary features from spatial, temporal, and sequential dimensions of video data. It combines Convolutional Neural Networks (CNNs) for spatial and motion feature extraction with a Long Short-Term Memory (LSTM) network for sequential feature extraction. </a:t>
            </a:r>
          </a:p>
          <a:p>
            <a:pPr algn="just" defTabSz="457200">
              <a:lnSpc>
                <a:spcPct val="107000"/>
              </a:lnSpc>
              <a:spcBef>
                <a:spcPct val="20000"/>
              </a:spcBef>
              <a:spcAft>
                <a:spcPts val="800"/>
              </a:spcAft>
              <a:buClr>
                <a:schemeClr val="tx2"/>
              </a:buClr>
              <a:buSzPct val="70000"/>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modular design of the Three-stream network is implemented and explained in a step-by-step manner.</a:t>
            </a:r>
          </a:p>
          <a:p>
            <a:pPr marL="342900" lvl="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a:t>
            </a:r>
            <a:r>
              <a:rPr lang="en-IN"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CNNStream</a:t>
            </a: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class defines the convolutional neural network (as shown in Fig 14) used for both spatial and temporal streams. It consists of five convolutional blocks, each combining convolutional layers, batch normalization, </a:t>
            </a:r>
            <a:r>
              <a:rPr lang="en-IN"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ReLU</a:t>
            </a: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activation, and max-pooling to extract hierarchical features. The spatial stream processes RGB frames to extract appearance features, while the temporal stream processes two-channel optical flow data to capture motion information. Assumption: Implemented the CNN network using 2D CNN. </a:t>
            </a:r>
          </a:p>
          <a:p>
            <a:pPr marL="342900" lvl="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a:t>
            </a:r>
            <a:r>
              <a:rPr lang="en-IN"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LSTMStream</a:t>
            </a: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class models sequential dependencies in the data using an LSTM network. It processes video sequences by flattening the spatial dimensions of the input frames and feeding them into an LSTM layer. The output from the final time step is passed through a fully connected layer to align the feature dimension with that of the CNN.</a:t>
            </a:r>
          </a:p>
          <a:p>
            <a:pPr marL="34290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Assumption: Given the absence of a detailed LSTM network architecture in the paper, a single-layer LSTM was implemented for this task.</a:t>
            </a:r>
          </a:p>
          <a:p>
            <a:pPr marL="342900" lvl="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a:t>
            </a:r>
            <a:r>
              <a:rPr lang="en-IN"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ThreeStreamNetwork</a:t>
            </a: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class integrates the spatial, temporal, and sequential streams into a unified architecture. The outputs from the three streams are fused by averaging their feature representations across the time dimension, creating a single representation that combines appearance, motion, and sequence information. A fully connected layer refines these fused features, followed by a final classification layer that predicts the class probabilities. </a:t>
            </a:r>
          </a:p>
        </p:txBody>
      </p:sp>
    </p:spTree>
    <p:extLst>
      <p:ext uri="{BB962C8B-B14F-4D97-AF65-F5344CB8AC3E}">
        <p14:creationId xmlns:p14="http://schemas.microsoft.com/office/powerpoint/2010/main" val="4181008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8207061-E5F2-67F8-F413-05AA6DC02DDC}"/>
              </a:ext>
            </a:extLst>
          </p:cNvPr>
          <p:cNvSpPr>
            <a:spLocks noGrp="1"/>
          </p:cNvSpPr>
          <p:nvPr>
            <p:ph type="body" sz="half" idx="2"/>
          </p:nvPr>
        </p:nvSpPr>
        <p:spPr>
          <a:xfrm>
            <a:off x="199695" y="630495"/>
            <a:ext cx="7493875" cy="2949685"/>
          </a:xfrm>
        </p:spPr>
        <p:txBody>
          <a:bodyPr>
            <a:normAutofit/>
          </a:bodyPr>
          <a:lstStyle/>
          <a:p>
            <a:pPr marL="400050" indent="-400050" algn="l">
              <a:buFont typeface="Wingdings" panose="05000000000000000000" pitchFamily="2" charset="2"/>
              <a:buChar char="q"/>
            </a:pPr>
            <a:r>
              <a:rPr lang="en-IN" sz="1800" dirty="0"/>
              <a:t>Video Frame Extraction Video Frame Extraction  </a:t>
            </a:r>
          </a:p>
          <a:p>
            <a:pPr marL="400050" indent="-400050" algn="l">
              <a:buFont typeface="Wingdings" panose="05000000000000000000" pitchFamily="2" charset="2"/>
              <a:buChar char="q"/>
            </a:pPr>
            <a:r>
              <a:rPr lang="en-US" sz="1800" dirty="0"/>
              <a:t>Feature Extraction using </a:t>
            </a:r>
            <a:r>
              <a:rPr lang="en-US" sz="1800" dirty="0" err="1"/>
              <a:t>Depthwise</a:t>
            </a:r>
            <a:r>
              <a:rPr lang="en-US" sz="1800" dirty="0"/>
              <a:t> Separable Convolution Neural Network Algorithm </a:t>
            </a:r>
          </a:p>
          <a:p>
            <a:pPr algn="l"/>
            <a:r>
              <a:rPr lang="en-US" sz="1800" dirty="0"/>
              <a:t>Instead of applying each filter to all the channels of the input like the standard convolution, the </a:t>
            </a:r>
            <a:r>
              <a:rPr lang="en-US" sz="1800" dirty="0" err="1"/>
              <a:t>Depthwise</a:t>
            </a:r>
            <a:r>
              <a:rPr lang="en-US" sz="1800" dirty="0"/>
              <a:t> Convolution (DC) layer applies one filter to one input channel, and then 1x1 Pointwise Convolution (PC) is employed to combine the outputs of the DC.</a:t>
            </a:r>
          </a:p>
          <a:p>
            <a:pPr marL="400050" indent="-400050" algn="l">
              <a:buFont typeface="Wingdings" panose="05000000000000000000" pitchFamily="2" charset="2"/>
              <a:buChar char="q"/>
            </a:pPr>
            <a:r>
              <a:rPr lang="en-US" sz="1800" dirty="0" err="1"/>
              <a:t>Depthwise</a:t>
            </a:r>
            <a:r>
              <a:rPr lang="en-US" sz="1800" dirty="0"/>
              <a:t> Separable Convolution with Bidirectional LSTM (DSC-BLSTM)</a:t>
            </a:r>
            <a:endParaRPr lang="en-IN" sz="1800" dirty="0"/>
          </a:p>
        </p:txBody>
      </p:sp>
      <p:pic>
        <p:nvPicPr>
          <p:cNvPr id="12" name="Picture 11">
            <a:extLst>
              <a:ext uri="{FF2B5EF4-FFF2-40B4-BE49-F238E27FC236}">
                <a16:creationId xmlns:a16="http://schemas.microsoft.com/office/drawing/2014/main" id="{BA184791-5441-64B3-8929-2B446DC2F2E3}"/>
              </a:ext>
            </a:extLst>
          </p:cNvPr>
          <p:cNvPicPr>
            <a:picLocks noChangeAspect="1"/>
          </p:cNvPicPr>
          <p:nvPr/>
        </p:nvPicPr>
        <p:blipFill>
          <a:blip r:embed="rId2"/>
          <a:stretch>
            <a:fillRect/>
          </a:stretch>
        </p:blipFill>
        <p:spPr>
          <a:xfrm>
            <a:off x="7839065" y="0"/>
            <a:ext cx="4352935" cy="6858000"/>
          </a:xfrm>
          <a:prstGeom prst="rect">
            <a:avLst/>
          </a:prstGeom>
        </p:spPr>
      </p:pic>
      <p:pic>
        <p:nvPicPr>
          <p:cNvPr id="7" name="Picture 6">
            <a:extLst>
              <a:ext uri="{FF2B5EF4-FFF2-40B4-BE49-F238E27FC236}">
                <a16:creationId xmlns:a16="http://schemas.microsoft.com/office/drawing/2014/main" id="{D4D570FB-E6DD-9D07-951C-88F91995EAA9}"/>
              </a:ext>
            </a:extLst>
          </p:cNvPr>
          <p:cNvPicPr>
            <a:picLocks noChangeAspect="1"/>
          </p:cNvPicPr>
          <p:nvPr/>
        </p:nvPicPr>
        <p:blipFill>
          <a:blip r:embed="rId3"/>
          <a:stretch>
            <a:fillRect/>
          </a:stretch>
        </p:blipFill>
        <p:spPr>
          <a:xfrm>
            <a:off x="199696" y="4363957"/>
            <a:ext cx="7493874" cy="1581154"/>
          </a:xfrm>
          <a:prstGeom prst="rect">
            <a:avLst/>
          </a:prstGeom>
        </p:spPr>
      </p:pic>
      <p:sp>
        <p:nvSpPr>
          <p:cNvPr id="8" name="TextBox 7">
            <a:extLst>
              <a:ext uri="{FF2B5EF4-FFF2-40B4-BE49-F238E27FC236}">
                <a16:creationId xmlns:a16="http://schemas.microsoft.com/office/drawing/2014/main" id="{C6A2A8D7-5D46-F0D6-EBE3-4074A79337C4}"/>
              </a:ext>
            </a:extLst>
          </p:cNvPr>
          <p:cNvSpPr txBox="1"/>
          <p:nvPr/>
        </p:nvSpPr>
        <p:spPr>
          <a:xfrm>
            <a:off x="199697" y="3762309"/>
            <a:ext cx="956442" cy="461665"/>
          </a:xfrm>
          <a:prstGeom prst="rect">
            <a:avLst/>
          </a:prstGeom>
          <a:noFill/>
        </p:spPr>
        <p:txBody>
          <a:bodyPr wrap="square" rtlCol="0">
            <a:spAutoFit/>
          </a:bodyPr>
          <a:lstStyle/>
          <a:p>
            <a:r>
              <a:rPr lang="en-IN" sz="2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Result</a:t>
            </a:r>
          </a:p>
        </p:txBody>
      </p:sp>
      <p:sp>
        <p:nvSpPr>
          <p:cNvPr id="9" name="TextBox 8">
            <a:extLst>
              <a:ext uri="{FF2B5EF4-FFF2-40B4-BE49-F238E27FC236}">
                <a16:creationId xmlns:a16="http://schemas.microsoft.com/office/drawing/2014/main" id="{48CAD14E-E2BE-D792-6DD6-519CB52AD6C0}"/>
              </a:ext>
            </a:extLst>
          </p:cNvPr>
          <p:cNvSpPr txBox="1"/>
          <p:nvPr/>
        </p:nvSpPr>
        <p:spPr>
          <a:xfrm>
            <a:off x="199696" y="6085095"/>
            <a:ext cx="7493874" cy="646331"/>
          </a:xfrm>
          <a:prstGeom prst="rect">
            <a:avLst/>
          </a:prstGeom>
          <a:noFill/>
        </p:spPr>
        <p:txBody>
          <a:bodyPr wrap="square" rtlCol="0">
            <a:spAutoFit/>
          </a:bodyPr>
          <a:lstStyle/>
          <a:p>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results were impressive and worked well after we used the DSC-BLSTM method in the HAR system. The result is shown as 93.8%</a:t>
            </a: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10" name="TextBox 9">
            <a:extLst>
              <a:ext uri="{FF2B5EF4-FFF2-40B4-BE49-F238E27FC236}">
                <a16:creationId xmlns:a16="http://schemas.microsoft.com/office/drawing/2014/main" id="{1F0B0AD8-8CA0-3C4B-D385-2842134B8E9E}"/>
              </a:ext>
            </a:extLst>
          </p:cNvPr>
          <p:cNvSpPr txBox="1"/>
          <p:nvPr/>
        </p:nvSpPr>
        <p:spPr>
          <a:xfrm>
            <a:off x="199695" y="126574"/>
            <a:ext cx="3431627" cy="461665"/>
          </a:xfrm>
          <a:prstGeom prst="rect">
            <a:avLst/>
          </a:prstGeom>
          <a:noFill/>
        </p:spPr>
        <p:txBody>
          <a:bodyPr wrap="square" rtlCol="0">
            <a:spAutoFit/>
          </a:bodyPr>
          <a:lstStyle/>
          <a:p>
            <a:r>
              <a:rPr lang="en-IN" sz="2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Workflow of DSC-BLSTM</a:t>
            </a:r>
          </a:p>
        </p:txBody>
      </p:sp>
    </p:spTree>
    <p:extLst>
      <p:ext uri="{BB962C8B-B14F-4D97-AF65-F5344CB8AC3E}">
        <p14:creationId xmlns:p14="http://schemas.microsoft.com/office/powerpoint/2010/main" val="36648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FB415-2D10-86C8-EB15-E5D862CF76E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0C16CB6-9E12-8E3C-7781-69D3F5C0BB9B}"/>
              </a:ext>
            </a:extLst>
          </p:cNvPr>
          <p:cNvSpPr txBox="1"/>
          <p:nvPr/>
        </p:nvSpPr>
        <p:spPr>
          <a:xfrm>
            <a:off x="367862" y="304800"/>
            <a:ext cx="11035862" cy="6145144"/>
          </a:xfrm>
          <a:prstGeom prst="rect">
            <a:avLst/>
          </a:prstGeom>
          <a:noFill/>
        </p:spPr>
        <p:txBody>
          <a:bodyPr wrap="square" rtlCol="0">
            <a:spAutoFit/>
          </a:bodyPr>
          <a:lstStyle/>
          <a:p>
            <a:pPr eaLnBrk="0" fontAlgn="base" hangingPunct="0">
              <a:lnSpc>
                <a:spcPct val="107000"/>
              </a:lnSpc>
              <a:spcBef>
                <a:spcPct val="0"/>
              </a:spcBef>
              <a:spcAft>
                <a:spcPct val="0"/>
              </a:spcAft>
              <a:tabLst>
                <a:tab pos="457200" algn="l"/>
              </a:tabLst>
            </a:pPr>
            <a:r>
              <a:rPr lang="en-IN"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Training:</a:t>
            </a:r>
          </a:p>
          <a:p>
            <a:pPr algn="just" defTabSz="457200">
              <a:lnSpc>
                <a:spcPct val="107000"/>
              </a:lnSpc>
              <a:spcBef>
                <a:spcPct val="20000"/>
              </a:spcBef>
              <a:spcAft>
                <a:spcPts val="800"/>
              </a:spcAft>
              <a:buClr>
                <a:schemeClr val="tx2"/>
              </a:buClr>
              <a:buSzPct val="70000"/>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This code trains a video classification model using RGB and optical flow data, evaluates its performance, and saves the best-performing model dynamically. The key steps are:</a:t>
            </a:r>
          </a:p>
          <a:p>
            <a:pPr marL="342900" lvl="0" indent="-342900" algn="just" defTabSz="457200">
              <a:lnSpc>
                <a:spcPct val="107000"/>
              </a:lnSpc>
              <a:spcBef>
                <a:spcPct val="20000"/>
              </a:spcBef>
              <a:spcAft>
                <a:spcPts val="800"/>
              </a:spcAft>
              <a:buClr>
                <a:schemeClr val="tx2"/>
              </a:buClr>
              <a:buSzPct val="70000"/>
              <a:buFont typeface="+mj-lt"/>
              <a:buAutoNum type="arabicPeriod"/>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Training Function: The train function is responsible for the model's training and validation phases. It computes the loss using the defined function, optimizes model parameters using the specified optimizer, and evaluates performance metrics on both training and validation sets. Furthermore, it measures training time per epoch, saves the model with the highest validation accuracy, and handles dynamic saving of the best model for deployment or further evaluation.</a:t>
            </a:r>
          </a:p>
          <a:p>
            <a:pPr marL="457200" algn="just" defTabSz="457200">
              <a:lnSpc>
                <a:spcPct val="107000"/>
              </a:lnSpc>
              <a:spcBef>
                <a:spcPct val="20000"/>
              </a:spcBef>
              <a:spcAft>
                <a:spcPts val="800"/>
              </a:spcAft>
              <a:buClr>
                <a:schemeClr val="tx2"/>
              </a:buClr>
              <a:buSzPct val="70000"/>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Assumption: 50 epochs</a:t>
            </a:r>
          </a:p>
          <a:p>
            <a:pPr marL="342900" lvl="0" indent="-342900" algn="just" defTabSz="457200">
              <a:lnSpc>
                <a:spcPct val="107000"/>
              </a:lnSpc>
              <a:spcBef>
                <a:spcPct val="20000"/>
              </a:spcBef>
              <a:spcAft>
                <a:spcPts val="800"/>
              </a:spcAft>
              <a:buClr>
                <a:schemeClr val="tx2"/>
              </a:buClr>
              <a:buSzPct val="70000"/>
              <a:buFont typeface="+mj-lt"/>
              <a:buAutoNum type="arabicPeriod" startAt="2"/>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Safe Collate: Filters out invalid batches with insufficient frames during data loading.</a:t>
            </a:r>
          </a:p>
          <a:p>
            <a:pPr marL="342900" lvl="0" indent="-342900" algn="just" defTabSz="457200">
              <a:lnSpc>
                <a:spcPct val="107000"/>
              </a:lnSpc>
              <a:spcBef>
                <a:spcPct val="20000"/>
              </a:spcBef>
              <a:spcAft>
                <a:spcPts val="800"/>
              </a:spcAft>
              <a:buClr>
                <a:schemeClr val="tx2"/>
              </a:buClr>
              <a:buSzPct val="70000"/>
              <a:buFont typeface="+mj-lt"/>
              <a:buAutoNum type="arabicPeriod" startAt="2"/>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Datasets and </a:t>
            </a:r>
            <a:r>
              <a:rPr lang="en-IN"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DataLoaders</a:t>
            </a: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Prepares data for training, validation, and testing with specified transformations and safe collation. Training batches are shuffled for better generalization.</a:t>
            </a:r>
          </a:p>
          <a:p>
            <a:pPr marL="342900" lvl="0" indent="-342900" algn="just" defTabSz="457200">
              <a:lnSpc>
                <a:spcPct val="107000"/>
              </a:lnSpc>
              <a:spcBef>
                <a:spcPct val="20000"/>
              </a:spcBef>
              <a:spcAft>
                <a:spcPts val="800"/>
              </a:spcAft>
              <a:buClr>
                <a:schemeClr val="tx2"/>
              </a:buClr>
              <a:buSzPct val="70000"/>
              <a:buFont typeface="+mj-lt"/>
              <a:buAutoNum type="arabicPeriod" startAt="2"/>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Model Setup:</a:t>
            </a:r>
          </a:p>
          <a:p>
            <a:pPr marL="742950" lvl="1" indent="-285750" algn="just" defTabSz="457200">
              <a:lnSpc>
                <a:spcPct val="107000"/>
              </a:lnSpc>
              <a:spcBef>
                <a:spcPct val="20000"/>
              </a:spcBef>
              <a:spcAft>
                <a:spcPts val="800"/>
              </a:spcAft>
              <a:buClr>
                <a:schemeClr val="tx2"/>
              </a:buClr>
              <a:buSzPct val="70000"/>
              <a:buFont typeface="Courier New" panose="02070309020205020404" pitchFamily="49" charset="0"/>
              <a:buChar char="o"/>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Moved the model to GPU </a:t>
            </a:r>
          </a:p>
          <a:p>
            <a:pPr algn="just" defTabSz="457200">
              <a:lnSpc>
                <a:spcPct val="107000"/>
              </a:lnSpc>
              <a:spcBef>
                <a:spcPct val="20000"/>
              </a:spcBef>
              <a:spcAft>
                <a:spcPts val="800"/>
              </a:spcAft>
              <a:buClr>
                <a:schemeClr val="tx2"/>
              </a:buClr>
              <a:buSzPct val="70000"/>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optimization process employs the Adam optimizer with a learning rate of 0.00125, and the Categorical Cross-Entropy loss function is used to measure model performance."</a:t>
            </a:r>
          </a:p>
        </p:txBody>
      </p:sp>
    </p:spTree>
    <p:extLst>
      <p:ext uri="{BB962C8B-B14F-4D97-AF65-F5344CB8AC3E}">
        <p14:creationId xmlns:p14="http://schemas.microsoft.com/office/powerpoint/2010/main" val="2939294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5">
            <a:extLst>
              <a:ext uri="{FF2B5EF4-FFF2-40B4-BE49-F238E27FC236}">
                <a16:creationId xmlns:a16="http://schemas.microsoft.com/office/drawing/2014/main" id="{138659CF-F7C1-FD93-13AA-9F62F9BE6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9790" y="3429000"/>
            <a:ext cx="3279810" cy="333533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1">
            <a:extLst>
              <a:ext uri="{FF2B5EF4-FFF2-40B4-BE49-F238E27FC236}">
                <a16:creationId xmlns:a16="http://schemas.microsoft.com/office/drawing/2014/main" id="{6D044EC1-CD16-E8CE-D2FE-34A7FF488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0699" y="93663"/>
            <a:ext cx="2237991" cy="325870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AFD0A843-3662-4225-8F06-22F324E395F7}"/>
              </a:ext>
            </a:extLst>
          </p:cNvPr>
          <p:cNvSpPr>
            <a:spLocks noChangeArrowheads="1"/>
          </p:cNvSpPr>
          <p:nvPr/>
        </p:nvSpPr>
        <p:spPr bwMode="auto">
          <a:xfrm>
            <a:off x="152399" y="140468"/>
            <a:ext cx="8350469" cy="656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tabLst>
                <a:tab pos="457200" algn="l"/>
              </a:tabLst>
            </a:pPr>
            <a:r>
              <a:rPr lang="en-US" alt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Results:</a:t>
            </a:r>
          </a:p>
          <a:p>
            <a:pPr marL="342900" marR="0" lvl="0" indent="-342900" algn="l" defTabSz="914400" eaLnBrk="0" fontAlgn="base" hangingPunct="0">
              <a:lnSpc>
                <a:spcPct val="107000"/>
              </a:lnSpc>
              <a:spcBef>
                <a:spcPct val="0"/>
              </a:spcBef>
              <a:spcAft>
                <a:spcPct val="0"/>
              </a:spcAft>
              <a:buClr>
                <a:schemeClr val="tx2"/>
              </a:buClr>
              <a:buSzPct val="70000"/>
              <a:buFont typeface="+mj-lt"/>
              <a:buAutoNum type="arabicPeriod"/>
              <a:tabLst>
                <a:tab pos="457200" algn="l"/>
              </a:tabLst>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Training and Validation Accuracy</a:t>
            </a:r>
          </a:p>
          <a:p>
            <a:pPr marL="742950" lvl="1" indent="-285750" eaLnBrk="0" fontAlgn="base" hangingPunct="0">
              <a:lnSpc>
                <a:spcPct val="107000"/>
              </a:lnSpc>
              <a:spcBef>
                <a:spcPct val="0"/>
              </a:spcBef>
              <a:spcAft>
                <a:spcPct val="0"/>
              </a:spcAft>
              <a:buClr>
                <a:schemeClr val="tx2"/>
              </a:buClr>
              <a:buSzPct val="70000"/>
              <a:buFont typeface="Arial" panose="020B0604020202020204" pitchFamily="34" charset="0"/>
              <a:buChar char="•"/>
              <a:tabLst>
                <a:tab pos="457200" algn="l"/>
              </a:tabLst>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accuracy curve shows that the model's training accuracy steadily increased and plateaued at nearly 100%, indicating effective learning on the training set.</a:t>
            </a:r>
          </a:p>
          <a:p>
            <a:pPr marL="742950" lvl="1" indent="-285750" eaLnBrk="0" fontAlgn="base" hangingPunct="0">
              <a:lnSpc>
                <a:spcPct val="107000"/>
              </a:lnSpc>
              <a:spcBef>
                <a:spcPct val="0"/>
              </a:spcBef>
              <a:spcAft>
                <a:spcPct val="0"/>
              </a:spcAft>
              <a:buClr>
                <a:schemeClr val="tx2"/>
              </a:buClr>
              <a:buSzPct val="70000"/>
              <a:buFont typeface="Arial" panose="020B0604020202020204" pitchFamily="34" charset="0"/>
              <a:buChar char="•"/>
              <a:tabLst>
                <a:tab pos="457200" algn="l"/>
              </a:tabLst>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validation accuracy reached a maximum of 81.25%, but some fluctuations suggest slight overfitting. Despite this, the validation curve aligns closely with the training curve, demonstrating stable generalization.</a:t>
            </a:r>
          </a:p>
          <a:p>
            <a:pPr lvl="1" eaLnBrk="0" fontAlgn="base" hangingPunct="0">
              <a:lnSpc>
                <a:spcPct val="107000"/>
              </a:lnSpc>
              <a:spcBef>
                <a:spcPct val="0"/>
              </a:spcBef>
              <a:spcAft>
                <a:spcPct val="0"/>
              </a:spcAft>
              <a:buClr>
                <a:schemeClr val="tx2"/>
              </a:buClr>
              <a:buSzPct val="70000"/>
              <a:tabLst>
                <a:tab pos="457200" algn="l"/>
              </a:tabLst>
            </a:pPr>
            <a:endPar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42900" eaLnBrk="0" fontAlgn="base" hangingPunct="0">
              <a:lnSpc>
                <a:spcPct val="107000"/>
              </a:lnSpc>
              <a:spcBef>
                <a:spcPct val="0"/>
              </a:spcBef>
              <a:spcAft>
                <a:spcPct val="0"/>
              </a:spcAft>
              <a:buClr>
                <a:schemeClr val="tx2"/>
              </a:buClr>
              <a:buSzPct val="70000"/>
              <a:buFont typeface="+mj-lt"/>
              <a:buAutoNum type="arabicPeriod"/>
              <a:tabLst>
                <a:tab pos="457200" algn="l"/>
              </a:tabLst>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Training Time: (Approx.) 4 hours and 50 minutes.</a:t>
            </a:r>
          </a:p>
          <a:p>
            <a:pPr marL="342900" indent="-342900" eaLnBrk="0" fontAlgn="base" hangingPunct="0">
              <a:lnSpc>
                <a:spcPct val="107000"/>
              </a:lnSpc>
              <a:spcBef>
                <a:spcPct val="0"/>
              </a:spcBef>
              <a:spcAft>
                <a:spcPct val="0"/>
              </a:spcAft>
              <a:buClr>
                <a:schemeClr val="tx2"/>
              </a:buClr>
              <a:buSzPct val="70000"/>
              <a:buFont typeface="+mj-lt"/>
              <a:buAutoNum type="arabicPeriod"/>
              <a:tabLst>
                <a:tab pos="457200" algn="l"/>
              </a:tabLst>
            </a:pPr>
            <a:endPar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42900" eaLnBrk="0" fontAlgn="base" hangingPunct="0">
              <a:lnSpc>
                <a:spcPct val="107000"/>
              </a:lnSpc>
              <a:spcBef>
                <a:spcPct val="0"/>
              </a:spcBef>
              <a:spcAft>
                <a:spcPct val="0"/>
              </a:spcAft>
              <a:buClr>
                <a:schemeClr val="tx2"/>
              </a:buClr>
              <a:buSzPct val="70000"/>
              <a:buFont typeface="+mj-lt"/>
              <a:buAutoNum type="arabicPeriod"/>
              <a:tabLst>
                <a:tab pos="457200" algn="l"/>
              </a:tabLst>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Testing Accuracy: The model achieved a Test Accuracy of 79.62%, demonstrating its ability to generalize well on unseen data.</a:t>
            </a:r>
          </a:p>
          <a:p>
            <a:pPr marL="342900" indent="-342900" eaLnBrk="0" fontAlgn="base" hangingPunct="0">
              <a:lnSpc>
                <a:spcPct val="107000"/>
              </a:lnSpc>
              <a:spcBef>
                <a:spcPct val="0"/>
              </a:spcBef>
              <a:spcAft>
                <a:spcPct val="0"/>
              </a:spcAft>
              <a:buClr>
                <a:schemeClr val="tx2"/>
              </a:buClr>
              <a:buSzPct val="70000"/>
              <a:buFont typeface="+mj-lt"/>
              <a:buAutoNum type="arabicPeriod"/>
              <a:tabLst>
                <a:tab pos="457200" algn="l"/>
              </a:tabLst>
            </a:pPr>
            <a:endPar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42900" eaLnBrk="0" fontAlgn="base" hangingPunct="0">
              <a:lnSpc>
                <a:spcPct val="107000"/>
              </a:lnSpc>
              <a:spcBef>
                <a:spcPct val="0"/>
              </a:spcBef>
              <a:spcAft>
                <a:spcPct val="0"/>
              </a:spcAft>
              <a:buClr>
                <a:schemeClr val="tx2"/>
              </a:buClr>
              <a:buSzPct val="70000"/>
              <a:buFont typeface="+mj-lt"/>
              <a:buAutoNum type="arabicPeriod"/>
              <a:tabLst>
                <a:tab pos="457200" algn="l"/>
              </a:tabLst>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Confusion Matrix Analysis</a:t>
            </a:r>
          </a:p>
          <a:p>
            <a:pPr eaLnBrk="0" fontAlgn="base" hangingPunct="0">
              <a:lnSpc>
                <a:spcPct val="107000"/>
              </a:lnSpc>
              <a:spcBef>
                <a:spcPct val="0"/>
              </a:spcBef>
              <a:spcAft>
                <a:spcPct val="0"/>
              </a:spcAft>
              <a:buClr>
                <a:schemeClr val="tx2"/>
              </a:buClr>
              <a:buSzPct val="70000"/>
              <a:tabLst>
                <a:tab pos="457200" algn="l"/>
              </a:tabLst>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The confusion matrix highlights the performance across 11 activity classes.</a:t>
            </a:r>
          </a:p>
          <a:p>
            <a:pPr marL="742950" marR="0" lvl="1" indent="-285750" algn="l" defTabSz="914400" eaLnBrk="0" fontAlgn="base" hangingPunct="0">
              <a:lnSpc>
                <a:spcPct val="107000"/>
              </a:lnSpc>
              <a:spcBef>
                <a:spcPct val="0"/>
              </a:spcBef>
              <a:spcAft>
                <a:spcPct val="0"/>
              </a:spcAft>
              <a:buClr>
                <a:schemeClr val="tx2"/>
              </a:buClr>
              <a:buSzPct val="70000"/>
              <a:buFont typeface="Arial" panose="020B0604020202020204" pitchFamily="34" charset="0"/>
              <a:buChar char="•"/>
              <a:tabLst>
                <a:tab pos="457200" algn="l"/>
              </a:tabLst>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Classes like </a:t>
            </a:r>
            <a:r>
              <a:rPr lang="en-US" alt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tennis_swing</a:t>
            </a: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(35/36) and diving (38/40) were classified with near-perfect accuracy, indicating strong performance in these activities.</a:t>
            </a:r>
          </a:p>
          <a:p>
            <a:pPr marL="742950" marR="0" lvl="1" indent="-285750" algn="l" defTabSz="914400" eaLnBrk="0" fontAlgn="base" hangingPunct="0">
              <a:lnSpc>
                <a:spcPct val="107000"/>
              </a:lnSpc>
              <a:spcBef>
                <a:spcPct val="0"/>
              </a:spcBef>
              <a:spcAft>
                <a:spcPct val="0"/>
              </a:spcAft>
              <a:buClr>
                <a:schemeClr val="tx2"/>
              </a:buClr>
              <a:buSzPct val="70000"/>
              <a:buFont typeface="Arial" panose="020B0604020202020204" pitchFamily="34" charset="0"/>
              <a:buChar char="•"/>
              <a:tabLst>
                <a:tab pos="457200" algn="l"/>
              </a:tabLst>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Misclassifications were observed in biking and horse riding.</a:t>
            </a:r>
          </a:p>
          <a:p>
            <a:pPr eaLnBrk="0" fontAlgn="base" hangingPunct="0">
              <a:lnSpc>
                <a:spcPct val="107000"/>
              </a:lnSpc>
              <a:spcBef>
                <a:spcPct val="0"/>
              </a:spcBef>
              <a:spcAft>
                <a:spcPct val="0"/>
              </a:spcAft>
              <a:buClr>
                <a:schemeClr val="tx2"/>
              </a:buClr>
              <a:buSzPct val="70000"/>
              <a:tabLst>
                <a:tab pos="457200" algn="l"/>
              </a:tabLst>
            </a:pPr>
            <a:endPar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eaLnBrk="0" fontAlgn="base" hangingPunct="0">
              <a:lnSpc>
                <a:spcPct val="107000"/>
              </a:lnSpc>
              <a:spcBef>
                <a:spcPct val="0"/>
              </a:spcBef>
              <a:spcAft>
                <a:spcPct val="0"/>
              </a:spcAft>
              <a:buClr>
                <a:schemeClr val="tx2"/>
              </a:buClr>
              <a:buSzPct val="70000"/>
              <a:tabLst>
                <a:tab pos="457200" algn="l"/>
              </a:tabLst>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Key Takeaways:</a:t>
            </a:r>
          </a:p>
          <a:p>
            <a:pPr marL="285750" indent="-285750" eaLnBrk="0" fontAlgn="base" hangingPunct="0">
              <a:lnSpc>
                <a:spcPct val="107000"/>
              </a:lnSpc>
              <a:spcBef>
                <a:spcPct val="0"/>
              </a:spcBef>
              <a:spcAft>
                <a:spcPct val="0"/>
              </a:spcAft>
              <a:buClr>
                <a:schemeClr val="tx2"/>
              </a:buClr>
              <a:buSzPct val="70000"/>
              <a:buFont typeface="Wingdings" panose="05000000000000000000" pitchFamily="2" charset="2"/>
              <a:buChar char="q"/>
              <a:tabLst>
                <a:tab pos="457200" algn="l"/>
              </a:tabLst>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Unfortunately, the current modifications, including the revised assumptions and architecture, have not yielded the performance levels reported in the original paper.</a:t>
            </a:r>
          </a:p>
          <a:p>
            <a:pPr marL="285750" indent="-285750" eaLnBrk="0" fontAlgn="base" hangingPunct="0">
              <a:lnSpc>
                <a:spcPct val="107000"/>
              </a:lnSpc>
              <a:spcBef>
                <a:spcPct val="0"/>
              </a:spcBef>
              <a:spcAft>
                <a:spcPct val="0"/>
              </a:spcAft>
              <a:buClr>
                <a:schemeClr val="tx2"/>
              </a:buClr>
              <a:buSzPct val="70000"/>
              <a:buFont typeface="Wingdings" panose="05000000000000000000" pitchFamily="2" charset="2"/>
              <a:buChar char="q"/>
              <a:tabLst>
                <a:tab pos="457200" algn="l"/>
              </a:tabLst>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Additionally, the paper mentions the use of cross-validation, which has been implemented in the subsequent notebook. </a:t>
            </a:r>
          </a:p>
        </p:txBody>
      </p:sp>
    </p:spTree>
    <p:extLst>
      <p:ext uri="{BB962C8B-B14F-4D97-AF65-F5344CB8AC3E}">
        <p14:creationId xmlns:p14="http://schemas.microsoft.com/office/powerpoint/2010/main" val="2541631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A4C3B02C-C820-85E4-0690-2FDDC53A26E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D482DC2-7153-49E5-ECCD-848CEDD4C01A}"/>
              </a:ext>
              <a:ext uri="{C183D7F6-B498-43B3-948B-1728B52AA6E4}">
                <adec:decorative xmlns:adec="http://schemas.microsoft.com/office/drawing/2017/decorative" val="1"/>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1" y="10510"/>
            <a:ext cx="12192001" cy="6857990"/>
          </a:xfrm>
          <a:prstGeom prst="rect">
            <a:avLst/>
          </a:prstGeom>
        </p:spPr>
      </p:pic>
      <p:sp useBgFill="1">
        <p:nvSpPr>
          <p:cNvPr id="103" name="Freeform 5">
            <a:extLst>
              <a:ext uri="{FF2B5EF4-FFF2-40B4-BE49-F238E27FC236}">
                <a16:creationId xmlns:a16="http://schemas.microsoft.com/office/drawing/2014/main" id="{E5693B04-36FF-3F93-1F74-89AB9C187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6" name="Title 1">
            <a:extLst>
              <a:ext uri="{FF2B5EF4-FFF2-40B4-BE49-F238E27FC236}">
                <a16:creationId xmlns:a16="http://schemas.microsoft.com/office/drawing/2014/main" id="{8F7E9417-CC84-19AC-3434-B61A861906DF}"/>
              </a:ext>
            </a:extLst>
          </p:cNvPr>
          <p:cNvSpPr>
            <a:spLocks noGrp="1"/>
          </p:cNvSpPr>
          <p:nvPr>
            <p:ph type="ctrTitle"/>
          </p:nvPr>
        </p:nvSpPr>
        <p:spPr>
          <a:xfrm>
            <a:off x="7524262" y="2886918"/>
            <a:ext cx="3246505" cy="1084153"/>
          </a:xfrm>
        </p:spPr>
        <p:txBody>
          <a:bodyPr>
            <a:noAutofit/>
          </a:bodyPr>
          <a:lstStyle/>
          <a:p>
            <a:r>
              <a:rPr lang="en-US" sz="4800" dirty="0"/>
              <a:t>Notebook 4 </a:t>
            </a:r>
          </a:p>
        </p:txBody>
      </p:sp>
      <p:sp>
        <p:nvSpPr>
          <p:cNvPr id="7" name="TextBox 6">
            <a:extLst>
              <a:ext uri="{FF2B5EF4-FFF2-40B4-BE49-F238E27FC236}">
                <a16:creationId xmlns:a16="http://schemas.microsoft.com/office/drawing/2014/main" id="{481ADD6E-1DD7-55F6-9781-387A4ABE9E2B}"/>
              </a:ext>
            </a:extLst>
          </p:cNvPr>
          <p:cNvSpPr txBox="1"/>
          <p:nvPr/>
        </p:nvSpPr>
        <p:spPr>
          <a:xfrm>
            <a:off x="7777654" y="4225159"/>
            <a:ext cx="2993113" cy="1077218"/>
          </a:xfrm>
          <a:prstGeom prst="rect">
            <a:avLst/>
          </a:prstGeom>
          <a:noFill/>
        </p:spPr>
        <p:txBody>
          <a:bodyPr wrap="square" rtlCol="0">
            <a:spAutoFit/>
          </a:bodyPr>
          <a:lstStyle/>
          <a:p>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Implemented the Three-Stream Network using 2D CNN and performed 10-fold cross-validation on UCF11</a:t>
            </a:r>
            <a:endParaRPr lang="en-IN"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917117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0B8B9-01E3-7346-55B5-B829A9FADE5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9E64340-0A46-2163-81B4-B57F0F1BFB7A}"/>
              </a:ext>
            </a:extLst>
          </p:cNvPr>
          <p:cNvSpPr txBox="1"/>
          <p:nvPr/>
        </p:nvSpPr>
        <p:spPr>
          <a:xfrm>
            <a:off x="951186" y="947359"/>
            <a:ext cx="10289628" cy="4963282"/>
          </a:xfrm>
          <a:prstGeom prst="rect">
            <a:avLst/>
          </a:prstGeom>
          <a:noFill/>
        </p:spPr>
        <p:txBody>
          <a:bodyPr wrap="square" rtlCol="0">
            <a:spAutoFit/>
          </a:bodyPr>
          <a:lstStyle/>
          <a:p>
            <a:pPr algn="just" defTabSz="457200">
              <a:lnSpc>
                <a:spcPct val="107000"/>
              </a:lnSpc>
              <a:spcBef>
                <a:spcPct val="20000"/>
              </a:spcBef>
              <a:spcAft>
                <a:spcPts val="800"/>
              </a:spcAft>
              <a:buClr>
                <a:schemeClr val="tx2"/>
              </a:buClr>
              <a:buSzPct val="70000"/>
            </a:pPr>
            <a:r>
              <a:rPr lang="en-IN"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 preprocessing: </a:t>
            </a:r>
          </a:p>
          <a:p>
            <a:pPr marL="34290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video data is processed for classification tasks. The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create_dataset</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function is then defined to organize the video data. This function traverses through the dataset directory, iterating over each class folder and its subfolders to extract the file paths of video files along with their corresponding class names. Next, the collected data is converted into a pandas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DataFrame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with columns videos (containing the video file paths) and Category (representing the class names). </a:t>
            </a: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To prepare the data for machine learning models, label encoding is done on the class names and also one-hot encoded vector of size equal to the number of classes is generated. At the end of the process, the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DataFrame</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contains four key components: the video file paths, class names, numeric labels, and one-hot encoded labels, making it a structured and ready-to-use dataset for deep learning model training.</a:t>
            </a: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Further, the dataset is split into training, validation, and test sets, ensuring that 72% of the data is used for training, 8% for validation, and 20% for testing, thereby providing distinct subsets for model development and evaluation.</a:t>
            </a: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3923928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15492-F401-764B-557E-F3AB964A4DC7}"/>
            </a:ext>
          </a:extLst>
        </p:cNvPr>
        <p:cNvGrpSpPr/>
        <p:nvPr/>
      </p:nvGrpSpPr>
      <p:grpSpPr>
        <a:xfrm>
          <a:off x="0" y="0"/>
          <a:ext cx="0" cy="0"/>
          <a:chOff x="0" y="0"/>
          <a:chExt cx="0" cy="0"/>
        </a:xfrm>
      </p:grpSpPr>
      <p:sp>
        <p:nvSpPr>
          <p:cNvPr id="5" name="Rectangle 5">
            <a:extLst>
              <a:ext uri="{FF2B5EF4-FFF2-40B4-BE49-F238E27FC236}">
                <a16:creationId xmlns:a16="http://schemas.microsoft.com/office/drawing/2014/main" id="{3B991DE1-71E7-0539-4EE3-7DABF01B433C}"/>
              </a:ext>
            </a:extLst>
          </p:cNvPr>
          <p:cNvSpPr>
            <a:spLocks noChangeArrowheads="1"/>
          </p:cNvSpPr>
          <p:nvPr/>
        </p:nvSpPr>
        <p:spPr bwMode="auto">
          <a:xfrm>
            <a:off x="635876" y="549039"/>
            <a:ext cx="10920248"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lang="en-US" alt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Video Preprocessing:</a:t>
            </a:r>
          </a:p>
          <a:p>
            <a:pPr marR="0" lvl="0" algn="just" defTabSz="457200" eaLnBrk="1" fontAlgn="base" hangingPunct="1">
              <a:lnSpc>
                <a:spcPct val="107000"/>
              </a:lnSpc>
              <a:spcBef>
                <a:spcPct val="20000"/>
              </a:spcBef>
              <a:spcAft>
                <a:spcPts val="800"/>
              </a:spcAft>
              <a:buClr>
                <a:schemeClr val="tx2"/>
              </a:buClr>
              <a:buSzPct val="70000"/>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Two major preprocessing steps are extracting frames, and calculating optical flow. </a:t>
            </a:r>
          </a:p>
          <a:p>
            <a:pPr marL="342900" marR="0" lvl="0" indent="-342900" algn="just" defTabSz="457200" eaLnBrk="1" fontAlgn="base" hangingPunct="1">
              <a:lnSpc>
                <a:spcPct val="107000"/>
              </a:lnSpc>
              <a:spcBef>
                <a:spcPct val="20000"/>
              </a:spcBef>
              <a:spcAft>
                <a:spcPts val="800"/>
              </a:spcAft>
              <a:buClr>
                <a:schemeClr val="tx2"/>
              </a:buClr>
              <a:buSzPct val="70000"/>
              <a:buFont typeface="Wingdings 2" panose="05020102010507070707" pitchFamily="18" charset="2"/>
              <a:buChar char=""/>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It begins with the extraction of frames, which extracts a sequence of 10 evenly spaced frames from a video file. Using OpenCV, the function calculates the number of frames to skip to ensure that 10 frames are evenly distributed across the video. It captures these frames and saves them as individual image files in a specified folder. Assumption: Considered 10 evenly spaced frames from the video for further processing. </a:t>
            </a:r>
          </a:p>
          <a:p>
            <a:pPr marL="342900" marR="0" lvl="0" indent="-342900" algn="just" defTabSz="457200" eaLnBrk="1" fontAlgn="base" hangingPunct="1">
              <a:lnSpc>
                <a:spcPct val="107000"/>
              </a:lnSpc>
              <a:spcBef>
                <a:spcPct val="20000"/>
              </a:spcBef>
              <a:spcAft>
                <a:spcPts val="800"/>
              </a:spcAft>
              <a:buClr>
                <a:schemeClr val="tx2"/>
              </a:buClr>
              <a:buSzPct val="70000"/>
              <a:buFont typeface="Wingdings 2" panose="05020102010507070707" pitchFamily="18" charset="2"/>
              <a:buChar char=""/>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The next part calculates optical flow, which computes the optical flow between consecutive frames. Optical flow captures motion information by </a:t>
            </a:r>
            <a:r>
              <a:rPr lang="en-US" alt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analysing</a:t>
            </a: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 changes between grayscale versions of the frames. Using </a:t>
            </a:r>
            <a:r>
              <a:rPr lang="en-US" alt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Farneback's</a:t>
            </a: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 algorithm (cv2.calcOpticalFlowFarneback), the function generates a list of flow matrices that describe the motion between frame pairs.</a:t>
            </a:r>
          </a:p>
          <a:p>
            <a:pPr marL="342900" marR="0" lvl="0" indent="-342900" algn="just" defTabSz="457200" eaLnBrk="1" fontAlgn="base" hangingPunct="1">
              <a:lnSpc>
                <a:spcPct val="107000"/>
              </a:lnSpc>
              <a:spcBef>
                <a:spcPct val="20000"/>
              </a:spcBef>
              <a:spcAft>
                <a:spcPts val="800"/>
              </a:spcAft>
              <a:buClr>
                <a:schemeClr val="tx2"/>
              </a:buClr>
              <a:buSzPct val="70000"/>
              <a:buFont typeface="Wingdings 2" panose="05020102010507070707" pitchFamily="18" charset="2"/>
              <a:buChar char=""/>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Finally, the frames and labels are converted into PyTorch tensors. The RGB frames and optical flow data are stacked along the time axis to form 3D tensors, while the labels are represented as one-hot encoded tensors. </a:t>
            </a:r>
          </a:p>
          <a:p>
            <a:pPr marL="342900" marR="0" lvl="0" indent="-342900" algn="just" defTabSz="457200" eaLnBrk="1" fontAlgn="base" hangingPunct="1">
              <a:lnSpc>
                <a:spcPct val="107000"/>
              </a:lnSpc>
              <a:spcBef>
                <a:spcPct val="20000"/>
              </a:spcBef>
              <a:spcAft>
                <a:spcPts val="800"/>
              </a:spcAft>
              <a:buClr>
                <a:schemeClr val="tx2"/>
              </a:buClr>
              <a:buSzPct val="70000"/>
              <a:buFont typeface="Wingdings 2" panose="05020102010507070707" pitchFamily="18" charset="2"/>
              <a:buChar char=""/>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This implementation enables efficient batch loading and preprocessing using </a:t>
            </a:r>
            <a:r>
              <a:rPr lang="en-US" alt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PyTorch's</a:t>
            </a: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 </a:t>
            </a:r>
            <a:r>
              <a:rPr lang="en-US" alt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DataLoader</a:t>
            </a: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 making it suitable for training models that leverage both RGB appearance features and motion information captured through optical flow. The combination of these features ensures the model can effectively analyze spatiotemporal data.</a:t>
            </a:r>
          </a:p>
          <a:p>
            <a:pPr marL="342900" marR="0" lvl="0" indent="-342900" algn="just" defTabSz="457200" eaLnBrk="1" fontAlgn="base" hangingPunct="1">
              <a:lnSpc>
                <a:spcPct val="107000"/>
              </a:lnSpc>
              <a:spcBef>
                <a:spcPct val="20000"/>
              </a:spcBef>
              <a:spcAft>
                <a:spcPts val="0"/>
              </a:spcAft>
              <a:buClr>
                <a:schemeClr val="tx2"/>
              </a:buClr>
              <a:buSzPct val="70000"/>
              <a:buFont typeface="Wingdings 2" panose="05020102010507070707" pitchFamily="18" charset="2"/>
              <a:buChar char=""/>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Preprocessing:</a:t>
            </a:r>
          </a:p>
          <a:p>
            <a:pPr marL="800100" lvl="1" indent="-342900" algn="just" defTabSz="457200" eaLnBrk="1" hangingPunct="1">
              <a:lnSpc>
                <a:spcPct val="107000"/>
              </a:lnSpc>
              <a:spcBef>
                <a:spcPct val="20000"/>
              </a:spcBef>
              <a:spcAft>
                <a:spcPts val="0"/>
              </a:spcAft>
              <a:buClr>
                <a:schemeClr val="tx2"/>
              </a:buClr>
              <a:buSzPct val="70000"/>
              <a:buFont typeface="Wingdings" panose="05000000000000000000" pitchFamily="2" charset="2"/>
              <a:buChar char="q"/>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RGB Frames: Resized to 128×128, normalized using ImageNet statistics.</a:t>
            </a:r>
          </a:p>
          <a:p>
            <a:pPr marL="800100" lvl="1" indent="-342900" algn="just" defTabSz="457200" eaLnBrk="1" hangingPunct="1">
              <a:lnSpc>
                <a:spcPct val="107000"/>
              </a:lnSpc>
              <a:spcBef>
                <a:spcPct val="20000"/>
              </a:spcBef>
              <a:spcAft>
                <a:spcPts val="800"/>
              </a:spcAft>
              <a:buClr>
                <a:schemeClr val="tx2"/>
              </a:buClr>
              <a:buSzPct val="70000"/>
              <a:buFont typeface="Wingdings" panose="05000000000000000000" pitchFamily="2" charset="2"/>
              <a:buChar char="q"/>
            </a:pPr>
            <a:r>
              <a:rPr lang="en-US"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Optical Flow: Resized and normalized using channel-specific statistics</a:t>
            </a:r>
          </a:p>
        </p:txBody>
      </p:sp>
      <p:sp>
        <p:nvSpPr>
          <p:cNvPr id="8" name="Rectangle 8">
            <a:extLst>
              <a:ext uri="{FF2B5EF4-FFF2-40B4-BE49-F238E27FC236}">
                <a16:creationId xmlns:a16="http://schemas.microsoft.com/office/drawing/2014/main" id="{E84B8561-AAF4-12D9-D2ED-E47C02E1A881}"/>
              </a:ext>
            </a:extLst>
          </p:cNvPr>
          <p:cNvSpPr>
            <a:spLocks noChangeArrowheads="1"/>
          </p:cNvSpPr>
          <p:nvPr/>
        </p:nvSpPr>
        <p:spPr bwMode="auto">
          <a:xfrm>
            <a:off x="365125" y="6501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77844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21492-5EBE-649B-606F-036C17FDF96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5627B79-6CCE-1497-6036-B4C1AB718623}"/>
              </a:ext>
            </a:extLst>
          </p:cNvPr>
          <p:cNvSpPr txBox="1"/>
          <p:nvPr/>
        </p:nvSpPr>
        <p:spPr>
          <a:xfrm>
            <a:off x="189185" y="94592"/>
            <a:ext cx="11782097" cy="6656181"/>
          </a:xfrm>
          <a:prstGeom prst="rect">
            <a:avLst/>
          </a:prstGeom>
          <a:noFill/>
        </p:spPr>
        <p:txBody>
          <a:bodyPr wrap="square" rtlCol="0">
            <a:spAutoFit/>
          </a:bodyPr>
          <a:lstStyle/>
          <a:p>
            <a:pPr eaLnBrk="0" fontAlgn="base" hangingPunct="0">
              <a:spcBef>
                <a:spcPct val="0"/>
              </a:spcBef>
              <a:spcAft>
                <a:spcPct val="0"/>
              </a:spcAft>
              <a:tabLst>
                <a:tab pos="457200" algn="l"/>
              </a:tabLst>
            </a:pPr>
            <a:r>
              <a:rPr lang="en-IN"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Architecture:</a:t>
            </a:r>
          </a:p>
          <a:p>
            <a:pPr algn="just" defTabSz="457200">
              <a:lnSpc>
                <a:spcPct val="107000"/>
              </a:lnSpc>
              <a:spcBef>
                <a:spcPct val="20000"/>
              </a:spcBef>
              <a:spcAft>
                <a:spcPts val="800"/>
              </a:spcAft>
              <a:buClr>
                <a:schemeClr val="tx2"/>
              </a:buClr>
              <a:buSzPct val="70000"/>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Implements the three-stream network for video classification (as shown in Fig 13), designed to capture complementary features from spatial, temporal, and sequential dimensions of video data. It combines Convolutional Neural Networks (CNNs) for spatial and motion feature extraction with a Long Short-Term Memory (LSTM) network for sequential feature extraction. </a:t>
            </a:r>
          </a:p>
          <a:p>
            <a:pPr algn="just" defTabSz="457200">
              <a:lnSpc>
                <a:spcPct val="107000"/>
              </a:lnSpc>
              <a:spcBef>
                <a:spcPct val="20000"/>
              </a:spcBef>
              <a:spcAft>
                <a:spcPts val="800"/>
              </a:spcAft>
              <a:buClr>
                <a:schemeClr val="tx2"/>
              </a:buClr>
              <a:buSzPct val="70000"/>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modular design of the Three-stream network is implemented and explained in a step-by-step manner.</a:t>
            </a:r>
          </a:p>
          <a:p>
            <a:pPr marL="342900" lvl="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a:t>
            </a:r>
            <a:r>
              <a:rPr lang="en-IN"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CNNStream</a:t>
            </a: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class defines the convolutional neural network (as shown in Fig 14) used for both spatial and temporal streams. It consists of five convolutional blocks, each combining convolutional layers, batch normalization, </a:t>
            </a:r>
            <a:r>
              <a:rPr lang="en-IN"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ReLU</a:t>
            </a: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activation, and max-pooling to extract hierarchical features. The spatial stream processes RGB frames to extract appearance features, while the temporal stream processes two-channel optical flow data to capture motion information. Assumption: Implemented the CNN network using 2D CNN. </a:t>
            </a:r>
          </a:p>
          <a:p>
            <a:pPr marL="342900" lvl="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a:t>
            </a:r>
            <a:r>
              <a:rPr lang="en-IN"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LSTMStream</a:t>
            </a: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class models sequential dependencies in the data using an LSTM network. It processes video sequences by flattening the spatial dimensions of the input frames and feeding them into an LSTM layer. The output from the final time step is passed through a fully connected layer to align the feature dimension with that of the CNN.</a:t>
            </a:r>
          </a:p>
          <a:p>
            <a:pPr marL="34290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Assumption: Given the absence of a detailed LSTM network architecture in the paper, a single-layer LSTM was implemented for this task.</a:t>
            </a:r>
          </a:p>
          <a:p>
            <a:pPr marL="342900" lvl="0" indent="-342900" algn="just" defTabSz="457200">
              <a:lnSpc>
                <a:spcPct val="107000"/>
              </a:lnSpc>
              <a:spcBef>
                <a:spcPct val="20000"/>
              </a:spcBef>
              <a:spcAft>
                <a:spcPts val="800"/>
              </a:spcAft>
              <a:buClr>
                <a:schemeClr val="tx2"/>
              </a:buClr>
              <a:buSzPct val="70000"/>
              <a:buFont typeface="Wingdings 2" panose="05020102010507070707" pitchFamily="18" charset="2"/>
              <a:buChar char=""/>
              <a:tabLst>
                <a:tab pos="457200" algn="l"/>
              </a:tabLst>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a:t>
            </a:r>
            <a:r>
              <a:rPr lang="en-IN"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ThreeStreamNetwork</a:t>
            </a: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class integrates the spatial, temporal, and sequential streams into a unified architecture. The outputs from the three streams are fused by averaging their feature representations across the time dimension, creating a single representation that combines appearance, motion, and sequence information. A fully connected layer refines these fused features, followed by a final classification layer that predicts the class probabilities. </a:t>
            </a:r>
          </a:p>
        </p:txBody>
      </p:sp>
    </p:spTree>
    <p:extLst>
      <p:ext uri="{BB962C8B-B14F-4D97-AF65-F5344CB8AC3E}">
        <p14:creationId xmlns:p14="http://schemas.microsoft.com/office/powerpoint/2010/main" val="22758319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0B79FB-C589-AC4C-7A4B-08D34E8B0621}"/>
              </a:ext>
            </a:extLst>
          </p:cNvPr>
          <p:cNvSpPr txBox="1"/>
          <p:nvPr/>
        </p:nvSpPr>
        <p:spPr>
          <a:xfrm>
            <a:off x="315310" y="151885"/>
            <a:ext cx="11561380" cy="6586740"/>
          </a:xfrm>
          <a:prstGeom prst="rect">
            <a:avLst/>
          </a:prstGeom>
          <a:noFill/>
        </p:spPr>
        <p:txBody>
          <a:bodyPr wrap="square" rtlCol="0">
            <a:spAutoFit/>
          </a:bodyPr>
          <a:lstStyle/>
          <a:p>
            <a:pPr eaLnBrk="0" fontAlgn="base" hangingPunct="0">
              <a:lnSpc>
                <a:spcPct val="107000"/>
              </a:lnSpc>
              <a:spcBef>
                <a:spcPct val="0"/>
              </a:spcBef>
              <a:spcAft>
                <a:spcPct val="0"/>
              </a:spcAft>
              <a:tabLst>
                <a:tab pos="457200" algn="l"/>
              </a:tabLst>
            </a:pPr>
            <a:r>
              <a:rPr lang="en-IN"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Training:</a:t>
            </a:r>
          </a:p>
          <a:p>
            <a:pPr algn="just" defTabSz="457200">
              <a:lnSpc>
                <a:spcPct val="107000"/>
              </a:lnSpc>
              <a:spcBef>
                <a:spcPct val="20000"/>
              </a:spcBef>
              <a:spcAft>
                <a:spcPts val="800"/>
              </a:spcAft>
              <a:buClr>
                <a:schemeClr val="tx2"/>
              </a:buClr>
              <a:buSzPct val="70000"/>
              <a:tabLst>
                <a:tab pos="457200" algn="l"/>
              </a:tabLst>
            </a:pPr>
            <a:r>
              <a:rPr lang="en-IN" sz="155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code implements a robust k-fold cross-validation pipeline for training and evaluating a three-stream neural network on a video-based dataset. The workflow is modular, breaking the process into separate steps for dataset preparation, model training, evaluation, and cross-validation. </a:t>
            </a:r>
          </a:p>
          <a:p>
            <a:pPr marL="342900" lvl="0" indent="-342900" algn="just" defTabSz="457200">
              <a:lnSpc>
                <a:spcPct val="107000"/>
              </a:lnSpc>
              <a:spcBef>
                <a:spcPct val="20000"/>
              </a:spcBef>
              <a:buClr>
                <a:schemeClr val="tx2"/>
              </a:buClr>
              <a:buSzPct val="70000"/>
              <a:buFont typeface="+mj-lt"/>
              <a:buAutoNum type="arabicPeriod"/>
              <a:tabLst>
                <a:tab pos="457200" algn="l"/>
              </a:tabLst>
            </a:pPr>
            <a:r>
              <a:rPr lang="en-IN" sz="155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a:t>
            </a:r>
            <a:r>
              <a:rPr lang="en-IN" sz="155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get_kfold_data</a:t>
            </a:r>
            <a:r>
              <a:rPr lang="en-IN" sz="155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function leverages Stratified K-Fold Cross-Validation from </a:t>
            </a:r>
            <a:r>
              <a:rPr lang="en-IN" sz="155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sklearn</a:t>
            </a:r>
            <a:r>
              <a:rPr lang="en-IN" sz="155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to split the dataset into k folds while maintaining a balanced distribution of labels across each fold. For each fold, the function creates training and testing splits and appends them to a list for use during cross-validation. This ensures that the model is tested on all portions of the data, reducing bias and variance in the evaluation process.</a:t>
            </a:r>
          </a:p>
          <a:p>
            <a:pPr marL="800100" lvl="1" indent="-342900" algn="just" defTabSz="457200">
              <a:lnSpc>
                <a:spcPct val="107000"/>
              </a:lnSpc>
              <a:spcBef>
                <a:spcPct val="20000"/>
              </a:spcBef>
              <a:spcAft>
                <a:spcPts val="800"/>
              </a:spcAft>
              <a:buClr>
                <a:schemeClr val="tx2"/>
              </a:buClr>
              <a:buSzPct val="70000"/>
              <a:buFont typeface="Courier New" panose="02070309020205020404" pitchFamily="49" charset="0"/>
              <a:buChar char="o"/>
              <a:tabLst>
                <a:tab pos="457200" algn="l"/>
              </a:tabLst>
            </a:pPr>
            <a:r>
              <a:rPr lang="en-IN" sz="155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accordance with the paper's recommendations, 10-fold cross-validation is utilized to assess the model's generalization performance.</a:t>
            </a:r>
          </a:p>
          <a:p>
            <a:pPr marL="342900" lvl="0" indent="-342900" algn="just" defTabSz="457200">
              <a:lnSpc>
                <a:spcPct val="107000"/>
              </a:lnSpc>
              <a:spcBef>
                <a:spcPct val="20000"/>
              </a:spcBef>
              <a:spcAft>
                <a:spcPts val="800"/>
              </a:spcAft>
              <a:buClr>
                <a:schemeClr val="tx2"/>
              </a:buClr>
              <a:buSzPct val="70000"/>
              <a:buFont typeface="+mj-lt"/>
              <a:buAutoNum type="arabicPeriod" startAt="2"/>
              <a:tabLst>
                <a:tab pos="457200" algn="l"/>
              </a:tabLst>
            </a:pPr>
            <a:r>
              <a:rPr lang="en-IN" sz="155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a:t>
            </a:r>
            <a:r>
              <a:rPr lang="en-IN" sz="155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train_model</a:t>
            </a:r>
            <a:r>
              <a:rPr lang="en-IN" sz="155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function handles the training process for the neural network. It trains the model for a specified number of epochs using mini-batch gradient descent. For each batch, the inputs—RGB frames and optical flow data—and their corresponding labels are moved to the appropriate computation device (CPU or GPU). The model performs a forward pass, and the loss is calculated using the specified loss function. The loss is then backpropagated to compute gradients, which are used by the Adam optimizer to update model parameters. Assumption: 10 epochs in each fold (due to constraints in GPU hours)</a:t>
            </a:r>
          </a:p>
          <a:p>
            <a:pPr marL="342900" lvl="0" indent="-342900" algn="just" defTabSz="457200">
              <a:lnSpc>
                <a:spcPct val="107000"/>
              </a:lnSpc>
              <a:spcBef>
                <a:spcPct val="20000"/>
              </a:spcBef>
              <a:spcAft>
                <a:spcPts val="800"/>
              </a:spcAft>
              <a:buClr>
                <a:schemeClr val="tx2"/>
              </a:buClr>
              <a:buSzPct val="70000"/>
              <a:buFont typeface="+mj-lt"/>
              <a:buAutoNum type="arabicPeriod" startAt="3"/>
              <a:tabLst>
                <a:tab pos="457200" algn="l"/>
              </a:tabLst>
            </a:pPr>
            <a:r>
              <a:rPr lang="en-IN" sz="155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a:t>
            </a:r>
            <a:r>
              <a:rPr lang="en-IN" sz="155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evaluate_model</a:t>
            </a:r>
            <a:r>
              <a:rPr lang="en-IN" sz="155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function performs model evaluation on the test set. This function outputs the average loss and accuracy over the test set, which are crucial metrics for assessing model performance.</a:t>
            </a:r>
          </a:p>
          <a:p>
            <a:pPr marL="342900" lvl="0" indent="-342900" algn="just" defTabSz="457200">
              <a:lnSpc>
                <a:spcPct val="107000"/>
              </a:lnSpc>
              <a:spcBef>
                <a:spcPct val="20000"/>
              </a:spcBef>
              <a:buClr>
                <a:schemeClr val="tx2"/>
              </a:buClr>
              <a:buSzPct val="70000"/>
              <a:buFont typeface="+mj-lt"/>
              <a:buAutoNum type="arabicPeriod" startAt="3"/>
              <a:tabLst>
                <a:tab pos="457200" algn="l"/>
              </a:tabLst>
            </a:pPr>
            <a:r>
              <a:rPr lang="en-IN" sz="155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Model Setup:</a:t>
            </a:r>
          </a:p>
          <a:p>
            <a:pPr marL="800100" lvl="1" indent="-342900" algn="just" defTabSz="457200">
              <a:lnSpc>
                <a:spcPct val="107000"/>
              </a:lnSpc>
              <a:spcBef>
                <a:spcPct val="20000"/>
              </a:spcBef>
              <a:buClr>
                <a:schemeClr val="tx2"/>
              </a:buClr>
              <a:buSzPct val="70000"/>
              <a:buFont typeface="Courier New" panose="02070309020205020404" pitchFamily="49" charset="0"/>
              <a:buChar char="o"/>
              <a:tabLst>
                <a:tab pos="457200" algn="l"/>
              </a:tabLst>
            </a:pPr>
            <a:r>
              <a:rPr lang="en-IN" sz="155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Moved the model to GPU </a:t>
            </a:r>
          </a:p>
          <a:p>
            <a:pPr marL="800100" lvl="1" indent="-342900" algn="just" defTabSz="457200">
              <a:lnSpc>
                <a:spcPct val="107000"/>
              </a:lnSpc>
              <a:spcBef>
                <a:spcPct val="20000"/>
              </a:spcBef>
              <a:spcAft>
                <a:spcPts val="800"/>
              </a:spcAft>
              <a:buClr>
                <a:schemeClr val="tx2"/>
              </a:buClr>
              <a:buSzPct val="70000"/>
              <a:buFont typeface="Courier New" panose="02070309020205020404" pitchFamily="49" charset="0"/>
              <a:buChar char="o"/>
              <a:tabLst>
                <a:tab pos="457200" algn="l"/>
              </a:tabLst>
            </a:pPr>
            <a:r>
              <a:rPr lang="en-IN" sz="155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optimization process employs the Adam optimizer with a learning rate of 0.000125, and the Categorical Cross-Entropy loss function is used to measure model performance."</a:t>
            </a:r>
          </a:p>
          <a:p>
            <a:pPr algn="just" defTabSz="457200">
              <a:lnSpc>
                <a:spcPct val="107000"/>
              </a:lnSpc>
              <a:spcBef>
                <a:spcPct val="20000"/>
              </a:spcBef>
              <a:spcAft>
                <a:spcPts val="800"/>
              </a:spcAft>
              <a:buClr>
                <a:schemeClr val="tx2"/>
              </a:buClr>
              <a:buSzPct val="70000"/>
              <a:tabLst>
                <a:tab pos="457200" algn="l"/>
              </a:tabLst>
            </a:pPr>
            <a:r>
              <a:rPr lang="en-IN" sz="155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This pipeline ensures a thorough evaluation of the model's performance across multiple subsets of the data, which is particularly important for video classification tasks. By testing on multiple folds, the process reduces overfitting and provides a more reliable estimate of the model’s accuracy and loss.</a:t>
            </a:r>
          </a:p>
        </p:txBody>
      </p:sp>
    </p:spTree>
    <p:extLst>
      <p:ext uri="{BB962C8B-B14F-4D97-AF65-F5344CB8AC3E}">
        <p14:creationId xmlns:p14="http://schemas.microsoft.com/office/powerpoint/2010/main" val="2899581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12116E5-8BC7-9475-97D8-77FEA403F98B}"/>
              </a:ext>
            </a:extLst>
          </p:cNvPr>
          <p:cNvSpPr>
            <a:spLocks noChangeArrowheads="1"/>
          </p:cNvSpPr>
          <p:nvPr/>
        </p:nvSpPr>
        <p:spPr bwMode="auto">
          <a:xfrm>
            <a:off x="525517" y="246993"/>
            <a:ext cx="10636469" cy="4129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R="0" lvl="0" indent="0">
              <a:lnSpc>
                <a:spcPct val="107000"/>
              </a:lnSpc>
              <a:buClr>
                <a:schemeClr val="tx2"/>
              </a:buClr>
              <a:buSzPct val="70000"/>
              <a:buFontTx/>
              <a:buNone/>
            </a:pPr>
            <a:r>
              <a:rPr lang="en-US" alt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Results:</a:t>
            </a:r>
          </a:p>
          <a:p>
            <a:pPr marL="285750" marR="0" lvl="0" indent="-285750" algn="just" defTabSz="457200" eaLnBrk="1" fontAlgn="base" hangingPunct="1">
              <a:lnSpc>
                <a:spcPct val="107000"/>
              </a:lnSpc>
              <a:spcBef>
                <a:spcPct val="20000"/>
              </a:spcBef>
              <a:spcAft>
                <a:spcPts val="800"/>
              </a:spcAft>
              <a:buClr>
                <a:schemeClr val="tx2"/>
              </a:buClr>
              <a:buSzPct val="70000"/>
              <a:buFont typeface="Wingdings" panose="05000000000000000000" pitchFamily="2" charset="2"/>
              <a:buChar char="q"/>
            </a:pP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To evaluate the performance of the model, conducted 10-fold cross-validation and plotted the testing accuracies across each fold, as shown in Figure 24. The individual accuracies for each fold vary, highlighting both the model's performance fluctuations and its robustness under different splits of the data.</a:t>
            </a:r>
          </a:p>
          <a:p>
            <a:pPr marL="285750" marR="0" lvl="0" indent="-285750" algn="just" defTabSz="457200" eaLnBrk="1" fontAlgn="base" hangingPunct="1">
              <a:lnSpc>
                <a:spcPct val="107000"/>
              </a:lnSpc>
              <a:spcBef>
                <a:spcPct val="20000"/>
              </a:spcBef>
              <a:spcAft>
                <a:spcPts val="800"/>
              </a:spcAft>
              <a:buClr>
                <a:schemeClr val="tx2"/>
              </a:buClr>
              <a:buSzPct val="70000"/>
              <a:buFont typeface="Wingdings" panose="05000000000000000000" pitchFamily="2" charset="2"/>
              <a:buChar char="q"/>
            </a:pP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The testing accuracy across the 10 folds ranged from 0.590 to 0.794, demonstrating variability in performance. Notably, the model achieved its highest accuracy of 0.794 in fold 8, while the lowest accuracy of 0.590 occurred in fold 9. </a:t>
            </a:r>
          </a:p>
          <a:p>
            <a:pPr marL="285750" marR="0" lvl="0" indent="-285750" algn="just" defTabSz="457200" eaLnBrk="1" fontAlgn="base" hangingPunct="1">
              <a:lnSpc>
                <a:spcPct val="107000"/>
              </a:lnSpc>
              <a:spcBef>
                <a:spcPct val="20000"/>
              </a:spcBef>
              <a:spcAft>
                <a:spcPts val="800"/>
              </a:spcAft>
              <a:buClr>
                <a:schemeClr val="tx2"/>
              </a:buClr>
              <a:buSzPct val="70000"/>
              <a:buFont typeface="Wingdings" panose="05000000000000000000" pitchFamily="2" charset="2"/>
              <a:buChar char="q"/>
            </a:pP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Despite the fluctuations, the average testing accuracy across all folds was calculated to be 0.7076 (indicated by the blue dashed line), which provides a reliable measure of the model's generalization capability.</a:t>
            </a:r>
          </a:p>
          <a:p>
            <a:pPr marL="285750" marR="0" lvl="0" indent="-285750" algn="just" defTabSz="457200" eaLnBrk="1" fontAlgn="base" hangingPunct="1">
              <a:lnSpc>
                <a:spcPct val="107000"/>
              </a:lnSpc>
              <a:spcBef>
                <a:spcPct val="20000"/>
              </a:spcBef>
              <a:spcAft>
                <a:spcPts val="800"/>
              </a:spcAft>
              <a:buClr>
                <a:schemeClr val="tx2"/>
              </a:buClr>
              <a:buSzPct val="70000"/>
              <a:buFont typeface="Wingdings" panose="05000000000000000000" pitchFamily="2" charset="2"/>
              <a:buChar char="q"/>
            </a:pPr>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Training Time: (Approx.) 9 hours and 25 minutes</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121" name="Picture 34">
            <a:extLst>
              <a:ext uri="{FF2B5EF4-FFF2-40B4-BE49-F238E27FC236}">
                <a16:creationId xmlns:a16="http://schemas.microsoft.com/office/drawing/2014/main" id="{A4D0C55C-1371-37C4-52DC-834DBAA62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523" y="3663020"/>
            <a:ext cx="3827463" cy="29479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350747-6DD1-5241-436E-56E162BC667F}"/>
              </a:ext>
            </a:extLst>
          </p:cNvPr>
          <p:cNvSpPr txBox="1"/>
          <p:nvPr/>
        </p:nvSpPr>
        <p:spPr>
          <a:xfrm>
            <a:off x="525517" y="4857911"/>
            <a:ext cx="6809006" cy="1200329"/>
          </a:xfrm>
          <a:prstGeom prst="rect">
            <a:avLst/>
          </a:prstGeom>
          <a:noFill/>
        </p:spPr>
        <p:txBody>
          <a:bodyPr wrap="square" rtlCol="0">
            <a:spAutoFit/>
          </a:bodyPr>
          <a:lstStyle/>
          <a:p>
            <a:r>
              <a:rPr lang="en-US"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rPr>
              <a:t>The observed variability suggests that while the model performs well on average, certain splits of the data may present more challenging scenarios, potentially due to data imbalance or noise.</a:t>
            </a:r>
          </a:p>
          <a:p>
            <a:endParaRPr lang="en-IN" dirty="0"/>
          </a:p>
        </p:txBody>
      </p:sp>
    </p:spTree>
    <p:extLst>
      <p:ext uri="{BB962C8B-B14F-4D97-AF65-F5344CB8AC3E}">
        <p14:creationId xmlns:p14="http://schemas.microsoft.com/office/powerpoint/2010/main" val="2812876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A6A5BB7E-FFFE-3D12-E9F5-B80927AACCB3}"/>
            </a:ext>
          </a:extLst>
        </p:cNvPr>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83C6BDAE-1FAA-F3DD-5487-026531E5A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AE4129DA-D945-3DE2-ACA3-54964831084F}"/>
              </a:ext>
              <a:ext uri="{C183D7F6-B498-43B3-948B-1728B52AA6E4}">
                <adec:decorative xmlns:adec="http://schemas.microsoft.com/office/drawing/2017/decorative" val="1"/>
              </a:ext>
            </a:extLst>
          </p:cNvPr>
          <p:cNvPicPr>
            <a:picLocks noChangeAspect="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b="-1"/>
          <a:stretch/>
        </p:blipFill>
        <p:spPr>
          <a:xfrm>
            <a:off x="0" y="10"/>
            <a:ext cx="6096000" cy="6857990"/>
          </a:xfrm>
          <a:prstGeom prst="rect">
            <a:avLst/>
          </a:prstGeom>
        </p:spPr>
      </p:pic>
      <p:pic>
        <p:nvPicPr>
          <p:cNvPr id="57" name="Picture 56">
            <a:extLst>
              <a:ext uri="{FF2B5EF4-FFF2-40B4-BE49-F238E27FC236}">
                <a16:creationId xmlns:a16="http://schemas.microsoft.com/office/drawing/2014/main" id="{C0293A0E-022F-34C4-D6BB-A26664F885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751B7CA5-FAD6-B821-16B3-5DA0AEEEB116}"/>
              </a:ext>
            </a:extLst>
          </p:cNvPr>
          <p:cNvSpPr>
            <a:spLocks noGrp="1"/>
          </p:cNvSpPr>
          <p:nvPr>
            <p:ph type="title"/>
          </p:nvPr>
        </p:nvSpPr>
        <p:spPr>
          <a:xfrm>
            <a:off x="778938" y="3086099"/>
            <a:ext cx="4538124" cy="685799"/>
          </a:xfrm>
        </p:spPr>
        <p:txBody>
          <a:bodyPr anchor="b">
            <a:normAutofit/>
          </a:bodyPr>
          <a:lstStyle/>
          <a:p>
            <a:r>
              <a:rPr lang="en-US" sz="4000" dirty="0">
                <a:solidFill>
                  <a:schemeClr val="tx2">
                    <a:lumMod val="25000"/>
                  </a:schemeClr>
                </a:solidFill>
              </a:rPr>
              <a:t>Future Work</a:t>
            </a:r>
          </a:p>
        </p:txBody>
      </p:sp>
      <p:sp>
        <p:nvSpPr>
          <p:cNvPr id="24" name="Content Placeholder 2">
            <a:extLst>
              <a:ext uri="{FF2B5EF4-FFF2-40B4-BE49-F238E27FC236}">
                <a16:creationId xmlns:a16="http://schemas.microsoft.com/office/drawing/2014/main" id="{04629924-9BEC-6020-1C6B-082F9928D637}"/>
              </a:ext>
            </a:extLst>
          </p:cNvPr>
          <p:cNvSpPr>
            <a:spLocks noGrp="1"/>
          </p:cNvSpPr>
          <p:nvPr>
            <p:ph idx="1"/>
          </p:nvPr>
        </p:nvSpPr>
        <p:spPr>
          <a:xfrm>
            <a:off x="6449781" y="2691765"/>
            <a:ext cx="5549462" cy="1474469"/>
          </a:xfrm>
        </p:spPr>
        <p:txBody>
          <a:bodyPr anchor="t">
            <a:normAutofit/>
          </a:bodyPr>
          <a:lstStyle/>
          <a:p>
            <a:pPr marL="36900" lvl="0" indent="0">
              <a:buNone/>
            </a:pPr>
            <a:r>
              <a:rPr lang="en-US" sz="2000" dirty="0"/>
              <a:t>In future work, I aim to enhance the architecture by incorporating Vision Transformers to capture long-range temporal dependencies. Additionally, I will strive to further improve the model's accuracy.</a:t>
            </a:r>
            <a:endParaRPr lang="en-US" sz="2600" dirty="0"/>
          </a:p>
        </p:txBody>
      </p:sp>
    </p:spTree>
    <p:extLst>
      <p:ext uri="{BB962C8B-B14F-4D97-AF65-F5344CB8AC3E}">
        <p14:creationId xmlns:p14="http://schemas.microsoft.com/office/powerpoint/2010/main" val="2266175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FD252-6DF0-92B5-5357-4201300A6C58}"/>
              </a:ext>
            </a:extLst>
          </p:cNvPr>
          <p:cNvSpPr>
            <a:spLocks noGrp="1"/>
          </p:cNvSpPr>
          <p:nvPr>
            <p:ph type="title"/>
          </p:nvPr>
        </p:nvSpPr>
        <p:spPr>
          <a:xfrm>
            <a:off x="4242555" y="1607082"/>
            <a:ext cx="3706889" cy="1821918"/>
          </a:xfrm>
        </p:spPr>
        <p:txBody>
          <a:bodyPr>
            <a:normAutofit/>
          </a:bodyPr>
          <a:lstStyle/>
          <a:p>
            <a:r>
              <a:rPr lang="en-IN" sz="3600" dirty="0"/>
              <a:t>Thank You !!</a:t>
            </a:r>
          </a:p>
        </p:txBody>
      </p:sp>
    </p:spTree>
    <p:extLst>
      <p:ext uri="{BB962C8B-B14F-4D97-AF65-F5344CB8AC3E}">
        <p14:creationId xmlns:p14="http://schemas.microsoft.com/office/powerpoint/2010/main" val="2307050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4B198-C06C-C3FF-80BA-A799F8FF2FA6}"/>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78A67683-0169-CE40-DEE1-064CC733A40C}"/>
              </a:ext>
            </a:extLst>
          </p:cNvPr>
          <p:cNvSpPr>
            <a:spLocks noGrp="1"/>
          </p:cNvSpPr>
          <p:nvPr>
            <p:ph type="body" sz="half" idx="2"/>
          </p:nvPr>
        </p:nvSpPr>
        <p:spPr>
          <a:xfrm>
            <a:off x="441432" y="798661"/>
            <a:ext cx="11298623" cy="5654691"/>
          </a:xfrm>
        </p:spPr>
        <p:txBody>
          <a:bodyPr>
            <a:normAutofit/>
          </a:bodyPr>
          <a:lstStyle/>
          <a:p>
            <a:pPr marL="342900" indent="-342900" algn="just">
              <a:buFont typeface="Wingdings" panose="05000000000000000000" pitchFamily="2" charset="2"/>
              <a:buChar char="q"/>
            </a:pPr>
            <a:r>
              <a:rPr lang="en-US" sz="2000" b="1" dirty="0"/>
              <a:t>Accuracy in Activity Recognition</a:t>
            </a:r>
            <a:r>
              <a:rPr lang="en-US" sz="2000" dirty="0"/>
              <a:t>: Traditional methods often lack high accuracy in classifying various human activities, especially from video frames. This paper tackles this by combining </a:t>
            </a:r>
            <a:r>
              <a:rPr lang="en-US" sz="2000" dirty="0" err="1"/>
              <a:t>Depthwise</a:t>
            </a:r>
            <a:r>
              <a:rPr lang="en-US" sz="2000" dirty="0"/>
              <a:t> Separable Convolution (DSC) for feature extraction and Bidirectional LSTM for sequential analysis, achieving better recognition performance.</a:t>
            </a:r>
          </a:p>
          <a:p>
            <a:pPr marL="342900" indent="-342900" algn="just">
              <a:buFont typeface="Wingdings" panose="05000000000000000000" pitchFamily="2" charset="2"/>
              <a:buChar char="q"/>
            </a:pPr>
            <a:r>
              <a:rPr lang="en-US" sz="2000" b="1" dirty="0"/>
              <a:t>Reduction of Computational Costs</a:t>
            </a:r>
            <a:r>
              <a:rPr lang="en-US" sz="2000" dirty="0"/>
              <a:t>: Standard convolutional models are resource-intensive, making real-time applications challenging. The DSC-BLSTM framework reduces computational costs, leveraging MobileNetV2's efficient structure with DSC, which allows for faster inference without compromising accuracy.</a:t>
            </a:r>
          </a:p>
          <a:p>
            <a:pPr marL="342900" indent="-342900" algn="just">
              <a:buFont typeface="Wingdings" panose="05000000000000000000" pitchFamily="2" charset="2"/>
              <a:buChar char="q"/>
            </a:pPr>
            <a:r>
              <a:rPr lang="en-US" sz="2000" b="1" dirty="0"/>
              <a:t>Robustness Against Environmental Factors</a:t>
            </a:r>
            <a:r>
              <a:rPr lang="en-US" sz="2000" dirty="0"/>
              <a:t>: Vision-based methods for HAR are sensitive to lighting, camera angle, and other environmental factors. The DSC-BLSTM method, tested on the extensive Kinetics-400 dataset, demonstrates robustness in recognizing activities under varying conditions, providing more generalized and reliable recognition.</a:t>
            </a:r>
          </a:p>
          <a:p>
            <a:pPr marL="342900" indent="-342900" algn="just">
              <a:buFont typeface="Wingdings" panose="05000000000000000000" pitchFamily="2" charset="2"/>
              <a:buChar char="q"/>
            </a:pPr>
            <a:r>
              <a:rPr lang="en-US" sz="2000" b="1" dirty="0"/>
              <a:t>Comparison with Existing Models</a:t>
            </a:r>
            <a:r>
              <a:rPr lang="en-US" sz="2000" dirty="0"/>
              <a:t>: The paper benchmarks the DSC-BLSTM approach against other HAR algorithms like MC-HF-SVM, Baseline LSTM, and Bidirectional LSTM, showing improved results in terms of accuracy and F1-score, thus establishing the method’s effectiveness.</a:t>
            </a:r>
          </a:p>
          <a:p>
            <a:pPr marL="400050" indent="-400050" algn="l">
              <a:buFont typeface="Wingdings" panose="05000000000000000000" pitchFamily="2" charset="2"/>
              <a:buChar char="q"/>
            </a:pPr>
            <a:endParaRPr lang="en-IN" sz="1800" dirty="0"/>
          </a:p>
        </p:txBody>
      </p:sp>
      <p:sp>
        <p:nvSpPr>
          <p:cNvPr id="10" name="TextBox 9">
            <a:extLst>
              <a:ext uri="{FF2B5EF4-FFF2-40B4-BE49-F238E27FC236}">
                <a16:creationId xmlns:a16="http://schemas.microsoft.com/office/drawing/2014/main" id="{CBE6CE25-CCA1-4BD1-9440-4EBA774A12A7}"/>
              </a:ext>
            </a:extLst>
          </p:cNvPr>
          <p:cNvSpPr txBox="1"/>
          <p:nvPr/>
        </p:nvSpPr>
        <p:spPr>
          <a:xfrm>
            <a:off x="241737" y="173815"/>
            <a:ext cx="4803229" cy="523220"/>
          </a:xfrm>
          <a:prstGeom prst="rect">
            <a:avLst/>
          </a:prstGeom>
          <a:noFill/>
        </p:spPr>
        <p:txBody>
          <a:bodyPr wrap="square" rtlCol="0">
            <a:spAutoFit/>
          </a:bodyPr>
          <a:lstStyle/>
          <a:p>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Key</a:t>
            </a:r>
            <a:r>
              <a:rPr lang="en-US" sz="2800" b="1" dirty="0"/>
              <a:t> </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Challenges Addressed:</a:t>
            </a:r>
          </a:p>
        </p:txBody>
      </p:sp>
    </p:spTree>
    <p:extLst>
      <p:ext uri="{BB962C8B-B14F-4D97-AF65-F5344CB8AC3E}">
        <p14:creationId xmlns:p14="http://schemas.microsoft.com/office/powerpoint/2010/main" val="3234585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524263" y="2886918"/>
            <a:ext cx="3246505" cy="1084153"/>
          </a:xfrm>
        </p:spPr>
        <p:txBody>
          <a:bodyPr>
            <a:normAutofit/>
          </a:bodyPr>
          <a:lstStyle/>
          <a:p>
            <a:r>
              <a:rPr lang="en-US" sz="6600" dirty="0"/>
              <a:t>Paper 2 </a:t>
            </a:r>
          </a:p>
        </p:txBody>
      </p:sp>
    </p:spTree>
    <p:extLst>
      <p:ext uri="{BB962C8B-B14F-4D97-AF65-F5344CB8AC3E}">
        <p14:creationId xmlns:p14="http://schemas.microsoft.com/office/powerpoint/2010/main" val="3767164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41768-1DEB-B0AB-7600-20B27AD87DBE}"/>
              </a:ext>
            </a:extLst>
          </p:cNvPr>
          <p:cNvSpPr>
            <a:spLocks noGrp="1"/>
          </p:cNvSpPr>
          <p:nvPr>
            <p:ph type="title"/>
          </p:nvPr>
        </p:nvSpPr>
        <p:spPr>
          <a:xfrm>
            <a:off x="919119" y="94593"/>
            <a:ext cx="10353762" cy="1257300"/>
          </a:xfrm>
        </p:spPr>
        <p:txBody>
          <a:bodyPr>
            <a:normAutofit fontScale="90000"/>
          </a:bodyPr>
          <a:lstStyle/>
          <a:p>
            <a:r>
              <a:rPr lang="en-US" dirty="0"/>
              <a:t>Vision based Human Activity Recognition using Hybrid Deep Learning </a:t>
            </a:r>
            <a:endParaRPr lang="en-IN" dirty="0"/>
          </a:p>
        </p:txBody>
      </p:sp>
      <p:pic>
        <p:nvPicPr>
          <p:cNvPr id="5" name="Content Placeholder 4">
            <a:extLst>
              <a:ext uri="{FF2B5EF4-FFF2-40B4-BE49-F238E27FC236}">
                <a16:creationId xmlns:a16="http://schemas.microsoft.com/office/drawing/2014/main" id="{68CE3636-9755-9242-6A63-CF72E87B19EA}"/>
              </a:ext>
            </a:extLst>
          </p:cNvPr>
          <p:cNvPicPr>
            <a:picLocks noGrp="1" noChangeAspect="1"/>
          </p:cNvPicPr>
          <p:nvPr>
            <p:ph idx="1"/>
          </p:nvPr>
        </p:nvPicPr>
        <p:blipFill>
          <a:blip r:embed="rId2"/>
          <a:srcRect l="982" r="821"/>
          <a:stretch/>
        </p:blipFill>
        <p:spPr>
          <a:xfrm>
            <a:off x="110290" y="1402820"/>
            <a:ext cx="8234924" cy="2118146"/>
          </a:xfrm>
        </p:spPr>
      </p:pic>
      <p:sp>
        <p:nvSpPr>
          <p:cNvPr id="6" name="TextBox 5">
            <a:extLst>
              <a:ext uri="{FF2B5EF4-FFF2-40B4-BE49-F238E27FC236}">
                <a16:creationId xmlns:a16="http://schemas.microsoft.com/office/drawing/2014/main" id="{C0CAFC20-A5A3-6769-2EEC-565F4962AEC8}"/>
              </a:ext>
            </a:extLst>
          </p:cNvPr>
          <p:cNvSpPr txBox="1"/>
          <p:nvPr/>
        </p:nvSpPr>
        <p:spPr>
          <a:xfrm>
            <a:off x="110290" y="4082735"/>
            <a:ext cx="6605820" cy="2104679"/>
          </a:xfrm>
          <a:prstGeom prst="rect">
            <a:avLst/>
          </a:prstGeom>
          <a:noFill/>
        </p:spPr>
        <p:txBody>
          <a:bodyPr wrap="square" rtlCol="0">
            <a:spAutoFit/>
          </a:bodyPr>
          <a:lstStyle/>
          <a:p>
            <a:pPr marL="36900" algn="just" defTabSz="457200">
              <a:lnSpc>
                <a:spcPct val="110000"/>
              </a:lnSpc>
              <a:spcBef>
                <a:spcPct val="20000"/>
              </a:spcBef>
              <a:spcAft>
                <a:spcPts val="600"/>
              </a:spcAft>
              <a:buClr>
                <a:schemeClr val="tx2"/>
              </a:buClr>
              <a:buSzPct val="70000"/>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this paper, a hybrid CNN-LSTM model is proposed in which features are first extracted through CNN and then fed to LSTM as a sequence by means of a time-distributed layer. This model is utilized for classifying six activities from two datasets which have shown accuracy of 96.24% and 93.39% on the KTH and Weizmann datasets, respectively. </a:t>
            </a:r>
            <a:endParaRPr lang="en-IN"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7" name="Content Placeholder 5">
            <a:extLst>
              <a:ext uri="{FF2B5EF4-FFF2-40B4-BE49-F238E27FC236}">
                <a16:creationId xmlns:a16="http://schemas.microsoft.com/office/drawing/2014/main" id="{581D81F0-47F5-AA08-4573-DB59AAC81742}"/>
              </a:ext>
            </a:extLst>
          </p:cNvPr>
          <p:cNvPicPr>
            <a:picLocks noChangeAspect="1"/>
          </p:cNvPicPr>
          <p:nvPr/>
        </p:nvPicPr>
        <p:blipFill>
          <a:blip r:embed="rId3"/>
          <a:stretch>
            <a:fillRect/>
          </a:stretch>
        </p:blipFill>
        <p:spPr>
          <a:xfrm>
            <a:off x="6871628" y="3601336"/>
            <a:ext cx="5134692" cy="3067478"/>
          </a:xfrm>
          <a:prstGeom prst="rect">
            <a:avLst/>
          </a:prstGeom>
          <a:effectLst>
            <a:outerShdw blurRad="25400" dir="17880000">
              <a:srgbClr val="000000">
                <a:alpha val="46000"/>
              </a:srgbClr>
            </a:outerShdw>
          </a:effectLst>
        </p:spPr>
      </p:pic>
      <p:sp>
        <p:nvSpPr>
          <p:cNvPr id="9" name="TextBox 8">
            <a:extLst>
              <a:ext uri="{FF2B5EF4-FFF2-40B4-BE49-F238E27FC236}">
                <a16:creationId xmlns:a16="http://schemas.microsoft.com/office/drawing/2014/main" id="{B853135F-80CC-81BE-C13C-4E0298C8E0AB}"/>
              </a:ext>
            </a:extLst>
          </p:cNvPr>
          <p:cNvSpPr txBox="1"/>
          <p:nvPr/>
        </p:nvSpPr>
        <p:spPr>
          <a:xfrm>
            <a:off x="8380399" y="1397308"/>
            <a:ext cx="3625921" cy="2123658"/>
          </a:xfrm>
          <a:prstGeom prst="rect">
            <a:avLst/>
          </a:prstGeom>
          <a:noFill/>
        </p:spPr>
        <p:txBody>
          <a:bodyPr wrap="square">
            <a:spAutoFit/>
          </a:bodyPr>
          <a:lstStyle/>
          <a:p>
            <a:pPr algn="just"/>
            <a:r>
              <a:rPr lang="en-IN" sz="2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Dataset used:</a:t>
            </a:r>
          </a:p>
          <a:p>
            <a:pPr algn="just"/>
            <a:endParaRPr lang="en-IN"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indent="-285750" algn="just">
              <a:buFont typeface="Wingdings" panose="05000000000000000000" pitchFamily="2" charset="2"/>
              <a:buChar char="v"/>
            </a:pPr>
            <a:r>
              <a:rPr lang="en-IN" sz="18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KTH</a:t>
            </a:r>
            <a:r>
              <a:rPr lang="en-IN"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600 videos of 25 fps with 6 different activities</a:t>
            </a:r>
          </a:p>
          <a:p>
            <a:pPr algn="just"/>
            <a:endParaRPr lang="en-IN"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indent="-285750" algn="just">
              <a:buFont typeface="Wingdings" panose="05000000000000000000" pitchFamily="2" charset="2"/>
              <a:buChar char="v"/>
            </a:pPr>
            <a:r>
              <a:rPr lang="en-US" sz="18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Weizmann</a:t>
            </a:r>
            <a:r>
              <a:rPr lang="en-IN"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90 videos of 30 fps with 10 different activities.</a:t>
            </a:r>
          </a:p>
        </p:txBody>
      </p:sp>
    </p:spTree>
    <p:extLst>
      <p:ext uri="{BB962C8B-B14F-4D97-AF65-F5344CB8AC3E}">
        <p14:creationId xmlns:p14="http://schemas.microsoft.com/office/powerpoint/2010/main" val="3712373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827C-D4BC-6741-4245-2D2EA591BCB8}"/>
              </a:ext>
            </a:extLst>
          </p:cNvPr>
          <p:cNvSpPr>
            <a:spLocks noGrp="1"/>
          </p:cNvSpPr>
          <p:nvPr>
            <p:ph type="title"/>
          </p:nvPr>
        </p:nvSpPr>
        <p:spPr>
          <a:xfrm>
            <a:off x="325216" y="888852"/>
            <a:ext cx="4047088" cy="641131"/>
          </a:xfrm>
        </p:spPr>
        <p:txBody>
          <a:bodyPr>
            <a:normAutofit/>
          </a:bodyPr>
          <a:lstStyle/>
          <a:p>
            <a:pPr algn="l" defTabSz="914400"/>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Key</a:t>
            </a:r>
            <a:r>
              <a:rPr lang="en-US" sz="2800" b="1" dirty="0"/>
              <a:t> </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Challenges Addressed:</a:t>
            </a:r>
            <a:endParaRPr lang="en-IN" sz="2800" dirty="0">
              <a:latin typeface="+mn-lt"/>
              <a:ea typeface="+mn-ea"/>
              <a:cs typeface="+mn-cs"/>
            </a:endParaRPr>
          </a:p>
        </p:txBody>
      </p:sp>
      <p:sp>
        <p:nvSpPr>
          <p:cNvPr id="3" name="TextBox 2">
            <a:extLst>
              <a:ext uri="{FF2B5EF4-FFF2-40B4-BE49-F238E27FC236}">
                <a16:creationId xmlns:a16="http://schemas.microsoft.com/office/drawing/2014/main" id="{716B0A46-FCE7-6132-8BC0-F93927319D5A}"/>
              </a:ext>
            </a:extLst>
          </p:cNvPr>
          <p:cNvSpPr txBox="1"/>
          <p:nvPr/>
        </p:nvSpPr>
        <p:spPr>
          <a:xfrm>
            <a:off x="698635" y="1860331"/>
            <a:ext cx="10794729" cy="4108817"/>
          </a:xfrm>
          <a:prstGeom prst="rect">
            <a:avLst/>
          </a:prstGeom>
          <a:noFill/>
        </p:spPr>
        <p:txBody>
          <a:bodyPr wrap="square" rtlCol="0">
            <a:spAutoFit/>
          </a:bodyPr>
          <a:lstStyle/>
          <a:p>
            <a:pPr marL="342900" marR="0" lvl="0" indent="-342900" algn="just" defTabSz="457200" fontAlgn="base">
              <a:lnSpc>
                <a:spcPct val="110000"/>
              </a:lnSpc>
              <a:spcBef>
                <a:spcPct val="20000"/>
              </a:spcBef>
              <a:spcAft>
                <a:spcPts val="600"/>
              </a:spcAft>
              <a:buClr>
                <a:schemeClr val="tx2"/>
              </a:buClr>
              <a:buSzPct val="70000"/>
              <a:buFont typeface="Wingdings" panose="05000000000000000000" pitchFamily="2" charset="2"/>
              <a:buChar char="q"/>
              <a:tabLst/>
            </a:pPr>
            <a:r>
              <a:rPr lang="en-US" altLang="en-US"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Combining Spatial and Temporal Features: The challenge with HAR lies in effectively extracting both spatial (image-based) and temporal (sequence-based) features. CNNs perform well in extracting spatial features but struggle with temporal relationships. LSTMs capture temporal dependencies but lack spatial feature extraction capabilities. The hybrid CNN-LSTM model bridges this gap, leveraging CNN for spatial features and LSTM for sequential understanding.</a:t>
            </a:r>
          </a:p>
          <a:p>
            <a:pPr marL="342900" marR="0" lvl="0" indent="-342900" algn="just" defTabSz="457200" fontAlgn="base">
              <a:lnSpc>
                <a:spcPct val="110000"/>
              </a:lnSpc>
              <a:spcBef>
                <a:spcPct val="20000"/>
              </a:spcBef>
              <a:spcAft>
                <a:spcPts val="600"/>
              </a:spcAft>
              <a:buClr>
                <a:schemeClr val="tx2"/>
              </a:buClr>
              <a:buSzPct val="70000"/>
              <a:buFont typeface="Wingdings" panose="05000000000000000000" pitchFamily="2" charset="2"/>
              <a:buChar char="q"/>
              <a:tabLst/>
            </a:pPr>
            <a:endParaRPr lang="en-US" altLang="en-US"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342900" marR="0" lvl="0" indent="-342900" algn="just" defTabSz="457200" fontAlgn="base">
              <a:lnSpc>
                <a:spcPct val="110000"/>
              </a:lnSpc>
              <a:spcBef>
                <a:spcPct val="20000"/>
              </a:spcBef>
              <a:spcAft>
                <a:spcPts val="600"/>
              </a:spcAft>
              <a:buClr>
                <a:schemeClr val="tx2"/>
              </a:buClr>
              <a:buSzPct val="70000"/>
              <a:buFont typeface="Wingdings" panose="05000000000000000000" pitchFamily="2" charset="2"/>
              <a:buChar char="q"/>
              <a:tabLst/>
            </a:pPr>
            <a:r>
              <a:rPr lang="en-US" altLang="en-US"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Handling Large Datasets Efficiently: Processing extensive video datasets demands high computational resources, which can result in increased training time and potential overfitting. The paper addresses this by using Leaky </a:t>
            </a:r>
            <a:r>
              <a:rPr lang="en-US" altLang="en-US" sz="2000" b="1"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ReLU</a:t>
            </a:r>
            <a:r>
              <a:rPr lang="en-US" altLang="en-US"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activation and batch normalization to stabilize training and prevent overfitting, making the model more computationally efficient.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09827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{6C9B7AE9-8506-4096-A78D-200A1360C3A4}tf55705232_win32</Template>
  <TotalTime>2497</TotalTime>
  <Words>7939</Words>
  <Application>Microsoft Office PowerPoint</Application>
  <PresentationFormat>Widescreen</PresentationFormat>
  <Paragraphs>336</Paragraphs>
  <Slides>59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Courier New</vt:lpstr>
      <vt:lpstr>Goudy Old Style</vt:lpstr>
      <vt:lpstr>Wingdings</vt:lpstr>
      <vt:lpstr>Wingdings 2</vt:lpstr>
      <vt:lpstr>SlateVTI</vt:lpstr>
      <vt:lpstr>Project Elective  (AIM 801)</vt:lpstr>
      <vt:lpstr>Paper’s Reviewed</vt:lpstr>
      <vt:lpstr>Paper 1 </vt:lpstr>
      <vt:lpstr>Vision-based Human Activity Recognition using Deep Neural Network Framework</vt:lpstr>
      <vt:lpstr>PowerPoint Presentation</vt:lpstr>
      <vt:lpstr>PowerPoint Presentation</vt:lpstr>
      <vt:lpstr>Paper 2 </vt:lpstr>
      <vt:lpstr>Vision based Human Activity Recognition using Hybrid Deep Learning </vt:lpstr>
      <vt:lpstr>Key Challenges Addressed:</vt:lpstr>
      <vt:lpstr>Paper 3 </vt:lpstr>
      <vt:lpstr>Human Activity Recognition Vision Based Pose Detection</vt:lpstr>
      <vt:lpstr>Accuracy and loss of convLSTM</vt:lpstr>
      <vt:lpstr>Paper 4 </vt:lpstr>
      <vt:lpstr>Vision-based human activity recognition using deep learning techniques</vt:lpstr>
      <vt:lpstr>Result</vt:lpstr>
      <vt:lpstr>Paper 5 </vt:lpstr>
      <vt:lpstr>Vision Transformer and Deep Sequence Learning for Human Activity Recognition in Surveillance Videos</vt:lpstr>
      <vt:lpstr>PowerPoint Presentation</vt:lpstr>
      <vt:lpstr>Paper 6 </vt:lpstr>
      <vt:lpstr>Leveraging CNN and Transfer Learning for Vision-based Human Activity Recognition</vt:lpstr>
      <vt:lpstr>Paper 7 </vt:lpstr>
      <vt:lpstr>Human Action Recognition Based on Three-Stream Network with Frame Sequence Features</vt:lpstr>
      <vt:lpstr>PowerPoint Presentation</vt:lpstr>
      <vt:lpstr>PowerPoint Presentation</vt:lpstr>
      <vt:lpstr>Paper 8 </vt:lpstr>
      <vt:lpstr>Vision-based human activity recognition for reducing building energy demand</vt:lpstr>
      <vt:lpstr>PowerPoint Presentation</vt:lpstr>
      <vt:lpstr>PowerPoint Presentation</vt:lpstr>
      <vt:lpstr>Paper 9 </vt:lpstr>
      <vt:lpstr>Vision-based Human Activity Recognition Using Local Phase Quantization</vt:lpstr>
      <vt:lpstr>PowerPoint Presentation</vt:lpstr>
      <vt:lpstr>PowerPoint Presentation</vt:lpstr>
      <vt:lpstr>Coding </vt:lpstr>
      <vt:lpstr>Three stream Network Architecture</vt:lpstr>
      <vt:lpstr>Notebook 1 </vt:lpstr>
      <vt:lpstr>PowerPoint Presentation</vt:lpstr>
      <vt:lpstr>Video Preprocessing</vt:lpstr>
      <vt:lpstr>PowerPoint Presentation</vt:lpstr>
      <vt:lpstr>PowerPoint Presentation</vt:lpstr>
      <vt:lpstr>Notebook 2 </vt:lpstr>
      <vt:lpstr>PowerPoint Presentation</vt:lpstr>
      <vt:lpstr>PowerPoint Presentation</vt:lpstr>
      <vt:lpstr>PowerPoint Presentation</vt:lpstr>
      <vt:lpstr>PowerPoint Presentation</vt:lpstr>
      <vt:lpstr>PowerPoint Presentation</vt:lpstr>
      <vt:lpstr>Notebook 3 </vt:lpstr>
      <vt:lpstr>PowerPoint Presentation</vt:lpstr>
      <vt:lpstr>PowerPoint Presentation</vt:lpstr>
      <vt:lpstr>PowerPoint Presentation</vt:lpstr>
      <vt:lpstr>PowerPoint Presentation</vt:lpstr>
      <vt:lpstr>PowerPoint Presentation</vt:lpstr>
      <vt:lpstr>Notebook 4 </vt:lpstr>
      <vt:lpstr>PowerPoint Presentation</vt:lpstr>
      <vt:lpstr>PowerPoint Presentation</vt:lpstr>
      <vt:lpstr>PowerPoint Presentation</vt:lpstr>
      <vt:lpstr>PowerPoint Presentation</vt:lpstr>
      <vt:lpstr>PowerPoint Presentation</vt:lpstr>
      <vt:lpstr>Future Work</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Dibyarup Pal</dc:creator>
  <cp:lastModifiedBy>Dibyarup Pal</cp:lastModifiedBy>
  <cp:revision>14</cp:revision>
  <dcterms:created xsi:type="dcterms:W3CDTF">2024-09-23T17:44:56Z</dcterms:created>
  <dcterms:modified xsi:type="dcterms:W3CDTF">2024-12-15T01:11:31Z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